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9" r:id="rId3"/>
    <p:sldId id="340" r:id="rId4"/>
    <p:sldId id="301" r:id="rId5"/>
    <p:sldId id="302" r:id="rId6"/>
    <p:sldId id="303" r:id="rId7"/>
    <p:sldId id="304" r:id="rId8"/>
    <p:sldId id="305" r:id="rId9"/>
    <p:sldId id="306" r:id="rId10"/>
    <p:sldId id="307" r:id="rId11"/>
    <p:sldId id="308" r:id="rId12"/>
    <p:sldId id="309" r:id="rId13"/>
    <p:sldId id="310" r:id="rId14"/>
    <p:sldId id="311" r:id="rId15"/>
    <p:sldId id="312" r:id="rId16"/>
    <p:sldId id="313" r:id="rId17"/>
    <p:sldId id="314" r:id="rId18"/>
    <p:sldId id="315" r:id="rId19"/>
    <p:sldId id="316" r:id="rId20"/>
    <p:sldId id="317" r:id="rId21"/>
    <p:sldId id="318" r:id="rId22"/>
    <p:sldId id="319" r:id="rId23"/>
    <p:sldId id="320" r:id="rId24"/>
    <p:sldId id="321" r:id="rId25"/>
    <p:sldId id="322" r:id="rId26"/>
    <p:sldId id="323" r:id="rId27"/>
    <p:sldId id="324" r:id="rId28"/>
    <p:sldId id="325" r:id="rId29"/>
    <p:sldId id="326" r:id="rId30"/>
    <p:sldId id="327" r:id="rId31"/>
    <p:sldId id="328" r:id="rId32"/>
    <p:sldId id="329" r:id="rId33"/>
    <p:sldId id="330" r:id="rId34"/>
    <p:sldId id="331" r:id="rId35"/>
    <p:sldId id="332" r:id="rId36"/>
    <p:sldId id="333" r:id="rId37"/>
    <p:sldId id="334" r:id="rId38"/>
    <p:sldId id="335" r:id="rId39"/>
    <p:sldId id="336" r:id="rId40"/>
    <p:sldId id="337" r:id="rId41"/>
    <p:sldId id="338" r:id="rId42"/>
    <p:sldId id="339" r:id="rId43"/>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27"/>
  </p:normalViewPr>
  <p:slideViewPr>
    <p:cSldViewPr snapToGrid="0" snapToObjects="1">
      <p:cViewPr varScale="1">
        <p:scale>
          <a:sx n="93" d="100"/>
          <a:sy n="93" d="100"/>
        </p:scale>
        <p:origin x="784"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2.tiff>
</file>

<file path=ppt/media/image3.png>
</file>

<file path=ppt/media/image4.png>
</file>

<file path=ppt/media/image5.png>
</file>

<file path=ppt/media/image6.png>
</file>

<file path=ppt/media/image7.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A8591-20DC-604C-A6E2-CF0D1E030C5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A2DB7D22-27B2-5B4B-A94B-70F27146DA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40731747-9A51-BC4A-856C-BFD1DEE1EA5B}"/>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5" name="Footer Placeholder 4">
            <a:extLst>
              <a:ext uri="{FF2B5EF4-FFF2-40B4-BE49-F238E27FC236}">
                <a16:creationId xmlns:a16="http://schemas.microsoft.com/office/drawing/2014/main" id="{886B0542-8E75-834D-A2CE-B8074DE6401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78E69D8-DF3D-C347-A2D9-F1D4A57785FA}"/>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2925777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7BB3F-36EA-9E4D-B801-3D201CEA169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7CF70AE-5355-2B46-BEDE-6B469D74E00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EB24EAD-CE47-E444-ADC7-F4FEC6060096}"/>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5" name="Footer Placeholder 4">
            <a:extLst>
              <a:ext uri="{FF2B5EF4-FFF2-40B4-BE49-F238E27FC236}">
                <a16:creationId xmlns:a16="http://schemas.microsoft.com/office/drawing/2014/main" id="{81D82E7D-99AC-B943-9208-A6D8BB9C1CE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3094A3D-1AEF-BF42-BEAA-F9C68A9EAAEA}"/>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929351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032E4A-A105-734D-ADEE-7EEC3D2EE67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F0F8FC2-7CDD-A746-9FEF-822405815D7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E46ADA9-EB62-2A47-923A-A2BA1ED96A9C}"/>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5" name="Footer Placeholder 4">
            <a:extLst>
              <a:ext uri="{FF2B5EF4-FFF2-40B4-BE49-F238E27FC236}">
                <a16:creationId xmlns:a16="http://schemas.microsoft.com/office/drawing/2014/main" id="{1B98A1C4-115D-094C-BD55-A7921424C1C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8EC55D-4294-FE43-B541-6C70B0123D90}"/>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4205102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686A3B4-32D4-534A-A8C9-AEAFBD69BCF5}"/>
              </a:ext>
            </a:extLst>
          </p:cNvPr>
          <p:cNvSpPr/>
          <p:nvPr userDrawn="1"/>
        </p:nvSpPr>
        <p:spPr>
          <a:xfrm>
            <a:off x="0" y="0"/>
            <a:ext cx="12192000" cy="6858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D8D55699-D886-744B-A28C-677B4C136F8D}"/>
              </a:ext>
            </a:extLst>
          </p:cNvPr>
          <p:cNvSpPr>
            <a:spLocks noGrp="1"/>
          </p:cNvSpPr>
          <p:nvPr>
            <p:ph type="title"/>
          </p:nvPr>
        </p:nvSpPr>
        <p:spPr>
          <a:xfrm>
            <a:off x="0" y="1"/>
            <a:ext cx="12192000" cy="482600"/>
          </a:xfrm>
        </p:spPr>
        <p:txBody>
          <a:bodyPr/>
          <a:lstStyle>
            <a:lvl1pPr>
              <a:defRPr>
                <a:solidFill>
                  <a:schemeClr val="bg1"/>
                </a:solidFill>
              </a:defRPr>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AA1867A9-7D21-3445-854E-0891ED078D81}"/>
              </a:ext>
            </a:extLst>
          </p:cNvPr>
          <p:cNvSpPr>
            <a:spLocks noGrp="1"/>
          </p:cNvSpPr>
          <p:nvPr>
            <p:ph idx="1"/>
          </p:nvPr>
        </p:nvSpPr>
        <p:spPr>
          <a:xfrm>
            <a:off x="0" y="555626"/>
            <a:ext cx="12192000" cy="6302374"/>
          </a:xfrm>
        </p:spPr>
        <p:txBody>
          <a:bodyPr/>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214736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9BA17-85A1-E04E-A0AB-94B9B2B72D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B445C6B-4886-3F49-9B33-0596E440E9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AE1DAEF-9F9C-8843-9125-A8413A8F0BC1}"/>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5" name="Footer Placeholder 4">
            <a:extLst>
              <a:ext uri="{FF2B5EF4-FFF2-40B4-BE49-F238E27FC236}">
                <a16:creationId xmlns:a16="http://schemas.microsoft.com/office/drawing/2014/main" id="{6EFA2F9E-2A6D-CC4E-8460-9B9FAF742EF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59CA3FB-032D-B64E-B4BB-5ACCB17978E8}"/>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371350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F2EFA-1863-3C4C-BBDA-648E3EEF3A8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470FE18-A0D6-1349-BCDA-87AE572EE4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88D6616-65DF-A149-8B6E-CD3EA57174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35882B6F-9694-1D49-A87F-E545F140E000}"/>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6" name="Footer Placeholder 5">
            <a:extLst>
              <a:ext uri="{FF2B5EF4-FFF2-40B4-BE49-F238E27FC236}">
                <a16:creationId xmlns:a16="http://schemas.microsoft.com/office/drawing/2014/main" id="{D01DA869-2347-6A42-BEBA-D730BD600C5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1BECE7F-28C4-E544-96EB-E1CE4E50FBD0}"/>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2638291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FA212-77AC-F04F-A0B5-ED30065B4F89}"/>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F0D0D27-CCD7-CE4C-86F0-47B1686AA3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F54948-F775-E244-8B94-D6000A729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F988AED-3B5A-0943-9F0E-0E4D7C2E08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D0B176-478E-D144-9165-6E007707BB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AB9E832-5F72-D34A-AD81-01798B43D596}"/>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8" name="Footer Placeholder 7">
            <a:extLst>
              <a:ext uri="{FF2B5EF4-FFF2-40B4-BE49-F238E27FC236}">
                <a16:creationId xmlns:a16="http://schemas.microsoft.com/office/drawing/2014/main" id="{8CA2929A-B99F-644A-A31E-0825954F74F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1D07CC6-7C52-8B4C-B6F9-C16D6B3768CD}"/>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364074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F57D-2027-0642-AD63-ACD37F39ECE8}"/>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EA60055-5C54-0446-A3E8-1673F8BB35F8}"/>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4" name="Footer Placeholder 3">
            <a:extLst>
              <a:ext uri="{FF2B5EF4-FFF2-40B4-BE49-F238E27FC236}">
                <a16:creationId xmlns:a16="http://schemas.microsoft.com/office/drawing/2014/main" id="{4E77830D-6A1F-9E44-A4D0-BB8D4BA0CF4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0A92A76-D9E1-D143-B54C-53D0FF00150A}"/>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3111799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97D036-C941-7148-9DF3-7F8017D9FA00}"/>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3" name="Footer Placeholder 2">
            <a:extLst>
              <a:ext uri="{FF2B5EF4-FFF2-40B4-BE49-F238E27FC236}">
                <a16:creationId xmlns:a16="http://schemas.microsoft.com/office/drawing/2014/main" id="{95FA08F4-63EF-6E41-80E0-382D9B7534ED}"/>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AF937DC-E6E5-7D42-9262-E8D8E509C0F9}"/>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1585947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9972A-C975-004F-B191-DDE94B47E1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32B26F9-DB4B-0D47-BCEC-F2E26AC4A6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020AA12-FE1F-6143-95DC-315BED3B4E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38D107-F40F-6445-A9C6-0F5147B9E17D}"/>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6" name="Footer Placeholder 5">
            <a:extLst>
              <a:ext uri="{FF2B5EF4-FFF2-40B4-BE49-F238E27FC236}">
                <a16:creationId xmlns:a16="http://schemas.microsoft.com/office/drawing/2014/main" id="{044E5ABD-1DC9-1649-922B-CA11AC84622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2E98B85-2CE2-B749-B4CC-4F057EF6A023}"/>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379500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553FD-4FD3-474E-81F7-184B21620B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447AA56-4CE1-724A-B30E-6F73CC520F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0FC6651-586C-FA4D-A4E5-5E71DD3340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A07C75-9A24-7C4A-A945-22580EEF1B46}"/>
              </a:ext>
            </a:extLst>
          </p:cNvPr>
          <p:cNvSpPr>
            <a:spLocks noGrp="1"/>
          </p:cNvSpPr>
          <p:nvPr>
            <p:ph type="dt" sz="half" idx="10"/>
          </p:nvPr>
        </p:nvSpPr>
        <p:spPr/>
        <p:txBody>
          <a:bodyPr/>
          <a:lstStyle/>
          <a:p>
            <a:fld id="{F552C5CE-D039-AD43-BE49-6FB1B70353DB}" type="datetimeFigureOut">
              <a:rPr lang="en-GB" smtClean="0"/>
              <a:t>21/07/2020</a:t>
            </a:fld>
            <a:endParaRPr lang="en-GB"/>
          </a:p>
        </p:txBody>
      </p:sp>
      <p:sp>
        <p:nvSpPr>
          <p:cNvPr id="6" name="Footer Placeholder 5">
            <a:extLst>
              <a:ext uri="{FF2B5EF4-FFF2-40B4-BE49-F238E27FC236}">
                <a16:creationId xmlns:a16="http://schemas.microsoft.com/office/drawing/2014/main" id="{DDF832C7-E24F-644E-8696-870515A1A9B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972072C-19E4-A74B-A6AE-5F5098D67332}"/>
              </a:ext>
            </a:extLst>
          </p:cNvPr>
          <p:cNvSpPr>
            <a:spLocks noGrp="1"/>
          </p:cNvSpPr>
          <p:nvPr>
            <p:ph type="sldNum" sz="quarter" idx="12"/>
          </p:nvPr>
        </p:nvSpPr>
        <p:spPr/>
        <p:txBody>
          <a:bodyPr/>
          <a:lstStyle/>
          <a:p>
            <a:fld id="{66E687D3-6971-834F-ADD3-B45465E104FB}" type="slidenum">
              <a:rPr lang="en-GB" smtClean="0"/>
              <a:t>‹#›</a:t>
            </a:fld>
            <a:endParaRPr lang="en-GB"/>
          </a:p>
        </p:txBody>
      </p:sp>
    </p:spTree>
    <p:extLst>
      <p:ext uri="{BB962C8B-B14F-4D97-AF65-F5344CB8AC3E}">
        <p14:creationId xmlns:p14="http://schemas.microsoft.com/office/powerpoint/2010/main" val="3775790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561368-267F-7C4F-A58D-9D34A2FD97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3E1FEF1-677E-8D47-8022-2A1EFD577D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90F1B60-3708-9D4F-A4FD-68FFF1597B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52C5CE-D039-AD43-BE49-6FB1B70353DB}" type="datetimeFigureOut">
              <a:rPr lang="en-GB" smtClean="0"/>
              <a:t>21/07/2020</a:t>
            </a:fld>
            <a:endParaRPr lang="en-GB"/>
          </a:p>
        </p:txBody>
      </p:sp>
      <p:sp>
        <p:nvSpPr>
          <p:cNvPr id="5" name="Footer Placeholder 4">
            <a:extLst>
              <a:ext uri="{FF2B5EF4-FFF2-40B4-BE49-F238E27FC236}">
                <a16:creationId xmlns:a16="http://schemas.microsoft.com/office/drawing/2014/main" id="{BA18F1CD-A2EA-684F-A2AE-24EDA0C1DB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1E7499F1-D65C-FB44-A5FB-429CF56D64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E687D3-6971-834F-ADD3-B45465E104FB}" type="slidenum">
              <a:rPr lang="en-GB" smtClean="0"/>
              <a:t>‹#›</a:t>
            </a:fld>
            <a:endParaRPr lang="en-GB"/>
          </a:p>
        </p:txBody>
      </p:sp>
    </p:spTree>
    <p:extLst>
      <p:ext uri="{BB962C8B-B14F-4D97-AF65-F5344CB8AC3E}">
        <p14:creationId xmlns:p14="http://schemas.microsoft.com/office/powerpoint/2010/main" val="11611894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hyperlink" Target="http://www.bing.com/"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www.bing.com/"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2646A-31EA-1F45-8634-9708AD15566D}"/>
              </a:ext>
            </a:extLst>
          </p:cNvPr>
          <p:cNvSpPr>
            <a:spLocks noGrp="1"/>
          </p:cNvSpPr>
          <p:nvPr>
            <p:ph type="title"/>
          </p:nvPr>
        </p:nvSpPr>
        <p:spPr/>
        <p:txBody>
          <a:bodyPr>
            <a:normAutofit fontScale="90000"/>
          </a:bodyPr>
          <a:lstStyle/>
          <a:p>
            <a:r>
              <a:rPr lang="en-US" b="1" dirty="0"/>
              <a:t>14.1 Protocols </a:t>
            </a:r>
            <a:endParaRPr lang="en-GB" dirty="0"/>
          </a:p>
        </p:txBody>
      </p:sp>
      <p:sp>
        <p:nvSpPr>
          <p:cNvPr id="3" name="Content Placeholder 2">
            <a:extLst>
              <a:ext uri="{FF2B5EF4-FFF2-40B4-BE49-F238E27FC236}">
                <a16:creationId xmlns:a16="http://schemas.microsoft.com/office/drawing/2014/main" id="{A03E10D4-67DA-E54D-ACD0-0820F23C81EB}"/>
              </a:ext>
            </a:extLst>
          </p:cNvPr>
          <p:cNvSpPr>
            <a:spLocks noGrp="1"/>
          </p:cNvSpPr>
          <p:nvPr>
            <p:ph idx="1"/>
          </p:nvPr>
        </p:nvSpPr>
        <p:spPr>
          <a:solidFill>
            <a:schemeClr val="accent2"/>
          </a:solidFill>
        </p:spPr>
        <p:txBody>
          <a:bodyPr>
            <a:normAutofit/>
          </a:bodyPr>
          <a:lstStyle/>
          <a:p>
            <a:pPr marL="514350" indent="-514350">
              <a:buFont typeface="+mj-lt"/>
              <a:buAutoNum type="arabicPeriod"/>
            </a:pPr>
            <a:r>
              <a:rPr lang="en-US" dirty="0"/>
              <a:t>Show understanding of why a protocol is essential for communication between computers </a:t>
            </a:r>
          </a:p>
          <a:p>
            <a:pPr marL="514350" indent="-514350">
              <a:buFont typeface="+mj-lt"/>
              <a:buAutoNum type="arabicPeriod"/>
            </a:pPr>
            <a:r>
              <a:rPr lang="en-US" dirty="0"/>
              <a:t>Show understanding of how protocol implementation can be viewed as a stack, where each layer has its own functionality </a:t>
            </a:r>
          </a:p>
          <a:p>
            <a:pPr marL="514350" indent="-514350">
              <a:buFont typeface="+mj-lt"/>
              <a:buAutoNum type="arabicPeriod"/>
            </a:pPr>
            <a:r>
              <a:rPr lang="en-US" dirty="0"/>
              <a:t>Show understanding of the TCP / IP protocol suite </a:t>
            </a:r>
          </a:p>
          <a:p>
            <a:pPr marL="514350" indent="-514350">
              <a:buFont typeface="+mj-lt"/>
              <a:buAutoNum type="arabicPeriod"/>
            </a:pPr>
            <a:r>
              <a:rPr lang="en-US" dirty="0"/>
              <a:t>Show understanding of protocols (HTTP, FTP, POP3, IMAP, SMTP, BitTorrent) and their purposes </a:t>
            </a:r>
          </a:p>
          <a:p>
            <a:pPr marL="514350" indent="-514350">
              <a:buFont typeface="+mj-lt"/>
              <a:buAutoNum type="arabicPeriod"/>
            </a:pPr>
            <a:endParaRPr lang="en-GB" dirty="0"/>
          </a:p>
        </p:txBody>
      </p:sp>
    </p:spTree>
    <p:extLst>
      <p:ext uri="{BB962C8B-B14F-4D97-AF65-F5344CB8AC3E}">
        <p14:creationId xmlns:p14="http://schemas.microsoft.com/office/powerpoint/2010/main" val="22550826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Extra Info: Ports</a:t>
            </a:r>
          </a:p>
        </p:txBody>
      </p:sp>
      <p:sp>
        <p:nvSpPr>
          <p:cNvPr id="3" name="Content Placeholder 2"/>
          <p:cNvSpPr>
            <a:spLocks noGrp="1"/>
          </p:cNvSpPr>
          <p:nvPr>
            <p:ph idx="1"/>
          </p:nvPr>
        </p:nvSpPr>
        <p:spPr/>
        <p:txBody>
          <a:bodyPr>
            <a:normAutofit fontScale="92500" lnSpcReduction="20000"/>
          </a:bodyPr>
          <a:lstStyle/>
          <a:p>
            <a:r>
              <a:rPr lang="en-GB" dirty="0"/>
              <a:t>This is NOT a layer. </a:t>
            </a:r>
          </a:p>
          <a:p>
            <a:r>
              <a:rPr lang="en-GB" dirty="0"/>
              <a:t>But the Application layer uses ports to define what protocol to use. </a:t>
            </a:r>
          </a:p>
          <a:p>
            <a:endParaRPr lang="en-GB" dirty="0"/>
          </a:p>
          <a:p>
            <a:r>
              <a:rPr lang="en-GB" dirty="0"/>
              <a:t>You use a program / application</a:t>
            </a:r>
            <a:r>
              <a:rPr lang="mr-IN" dirty="0"/>
              <a:t>…</a:t>
            </a:r>
            <a:r>
              <a:rPr lang="en-GB" dirty="0"/>
              <a:t>like Google Chrome, Safari or a mail application or an FTP client. </a:t>
            </a:r>
          </a:p>
          <a:p>
            <a:endParaRPr lang="en-GB" dirty="0"/>
          </a:p>
          <a:p>
            <a:r>
              <a:rPr lang="en-GB" dirty="0"/>
              <a:t>You use that program and want to send some data. The application takes your request and passes it to the transport layer using a specific port</a:t>
            </a:r>
          </a:p>
          <a:p>
            <a:endParaRPr lang="en-GB" dirty="0"/>
          </a:p>
          <a:p>
            <a:r>
              <a:rPr lang="en-GB" dirty="0"/>
              <a:t>For example you type in </a:t>
            </a:r>
            <a:r>
              <a:rPr lang="en-GB" dirty="0">
                <a:hlinkClick r:id="rId2"/>
              </a:rPr>
              <a:t>http://www.bing.com</a:t>
            </a:r>
            <a:r>
              <a:rPr lang="en-GB" dirty="0"/>
              <a:t>. You are telling your application to go to bing.com using the HTTP protocol. Your web browser sends this requests to the transport layer using port 80. </a:t>
            </a:r>
          </a:p>
          <a:p>
            <a:endParaRPr lang="en-GB" dirty="0"/>
          </a:p>
          <a:p>
            <a:r>
              <a:rPr lang="en-GB" dirty="0"/>
              <a:t>Port 80 is the most common port for HTTP traffic . So if the application layer uses port 80 then you know the protocol is HTTP</a:t>
            </a:r>
          </a:p>
          <a:p>
            <a:r>
              <a:rPr lang="en-GB" dirty="0"/>
              <a:t> </a:t>
            </a:r>
          </a:p>
        </p:txBody>
      </p:sp>
    </p:spTree>
    <p:extLst>
      <p:ext uri="{BB962C8B-B14F-4D97-AF65-F5344CB8AC3E}">
        <p14:creationId xmlns:p14="http://schemas.microsoft.com/office/powerpoint/2010/main" val="2993738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Common TCP ports</a:t>
            </a:r>
          </a:p>
        </p:txBody>
      </p:sp>
      <p:sp>
        <p:nvSpPr>
          <p:cNvPr id="3" name="Content Placeholder 2"/>
          <p:cNvSpPr>
            <a:spLocks noGrp="1"/>
          </p:cNvSpPr>
          <p:nvPr>
            <p:ph idx="1"/>
          </p:nvPr>
        </p:nvSpPr>
        <p:spPr/>
        <p:txBody>
          <a:bodyPr/>
          <a:lstStyle/>
          <a:p>
            <a:r>
              <a:rPr lang="en-GB" dirty="0"/>
              <a:t>20 </a:t>
            </a:r>
            <a:r>
              <a:rPr lang="mr-IN" dirty="0"/>
              <a:t>–</a:t>
            </a:r>
            <a:r>
              <a:rPr lang="en-GB" dirty="0"/>
              <a:t> FTP</a:t>
            </a:r>
          </a:p>
          <a:p>
            <a:r>
              <a:rPr lang="en-GB" dirty="0"/>
              <a:t>25 </a:t>
            </a:r>
            <a:r>
              <a:rPr lang="mr-IN" dirty="0"/>
              <a:t>–</a:t>
            </a:r>
            <a:r>
              <a:rPr lang="en-GB" dirty="0"/>
              <a:t> SMTP</a:t>
            </a:r>
          </a:p>
          <a:p>
            <a:r>
              <a:rPr lang="en-GB" dirty="0"/>
              <a:t>80 </a:t>
            </a:r>
            <a:r>
              <a:rPr lang="mr-IN" dirty="0"/>
              <a:t>–</a:t>
            </a:r>
            <a:r>
              <a:rPr lang="en-GB" dirty="0"/>
              <a:t> HTTP</a:t>
            </a:r>
          </a:p>
          <a:p>
            <a:r>
              <a:rPr lang="en-GB" dirty="0"/>
              <a:t>110 - POP</a:t>
            </a:r>
          </a:p>
          <a:p>
            <a:r>
              <a:rPr lang="en-GB" dirty="0"/>
              <a:t>113 </a:t>
            </a:r>
            <a:r>
              <a:rPr lang="mr-IN" dirty="0"/>
              <a:t>–</a:t>
            </a:r>
            <a:r>
              <a:rPr lang="en-GB" dirty="0"/>
              <a:t> Authentication </a:t>
            </a:r>
          </a:p>
          <a:p>
            <a:r>
              <a:rPr lang="en-GB" dirty="0"/>
              <a:t>443 - HTTPS</a:t>
            </a:r>
          </a:p>
          <a:p>
            <a:r>
              <a:rPr lang="en-GB" dirty="0"/>
              <a:t>465 </a:t>
            </a:r>
            <a:r>
              <a:rPr lang="mr-IN" dirty="0"/>
              <a:t>–</a:t>
            </a:r>
            <a:r>
              <a:rPr lang="en-GB" dirty="0"/>
              <a:t> Authenticated with SSL </a:t>
            </a:r>
          </a:p>
          <a:p>
            <a:endParaRPr lang="en-GB" dirty="0"/>
          </a:p>
          <a:p>
            <a:r>
              <a:rPr lang="en-GB" dirty="0"/>
              <a:t>They go from 0 to 49151</a:t>
            </a:r>
            <a:r>
              <a:rPr lang="mr-IN" dirty="0"/>
              <a:t>…</a:t>
            </a:r>
            <a:r>
              <a:rPr lang="en-GB" dirty="0"/>
              <a:t>..you really don’t need to know all of them </a:t>
            </a:r>
          </a:p>
        </p:txBody>
      </p:sp>
    </p:spTree>
    <p:extLst>
      <p:ext uri="{BB962C8B-B14F-4D97-AF65-F5344CB8AC3E}">
        <p14:creationId xmlns:p14="http://schemas.microsoft.com/office/powerpoint/2010/main" val="121517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Transport</a:t>
            </a:r>
          </a:p>
        </p:txBody>
      </p:sp>
      <p:sp>
        <p:nvSpPr>
          <p:cNvPr id="3" name="Content Placeholder 2"/>
          <p:cNvSpPr>
            <a:spLocks noGrp="1"/>
          </p:cNvSpPr>
          <p:nvPr>
            <p:ph idx="1"/>
          </p:nvPr>
        </p:nvSpPr>
        <p:spPr/>
        <p:txBody>
          <a:bodyPr>
            <a:normAutofit fontScale="92500" lnSpcReduction="10000"/>
          </a:bodyPr>
          <a:lstStyle/>
          <a:p>
            <a:r>
              <a:rPr lang="en-GB" dirty="0"/>
              <a:t>Okay, so you want to send something. </a:t>
            </a:r>
          </a:p>
          <a:p>
            <a:r>
              <a:rPr lang="en-GB" dirty="0"/>
              <a:t>Your application layer sent data, using a port, which defined the protocol to the transport layer. </a:t>
            </a:r>
          </a:p>
          <a:p>
            <a:endParaRPr lang="en-GB" dirty="0"/>
          </a:p>
          <a:p>
            <a:r>
              <a:rPr lang="en-GB" dirty="0"/>
              <a:t>TCP lives in the transport layer </a:t>
            </a:r>
          </a:p>
          <a:p>
            <a:endParaRPr lang="en-GB" dirty="0"/>
          </a:p>
          <a:p>
            <a:r>
              <a:rPr lang="en-GB" dirty="0"/>
              <a:t>Transport layer takes your data and splits it up into packets </a:t>
            </a:r>
          </a:p>
          <a:p>
            <a:r>
              <a:rPr lang="en-GB" dirty="0"/>
              <a:t>The packets are given some extra information, they are given a header </a:t>
            </a:r>
          </a:p>
          <a:p>
            <a:r>
              <a:rPr lang="en-GB" dirty="0"/>
              <a:t>The header includes: Port number that was used and packet number (3 out of 7)</a:t>
            </a:r>
          </a:p>
          <a:p>
            <a:r>
              <a:rPr lang="en-GB" dirty="0"/>
              <a:t>It also adds data about error checking, the application layer does the error checking but the transport layer adds this information.</a:t>
            </a:r>
          </a:p>
          <a:p>
            <a:endParaRPr lang="en-GB" dirty="0"/>
          </a:p>
          <a:p>
            <a:r>
              <a:rPr lang="en-GB" dirty="0"/>
              <a:t>After the data is split into packets and the packets get a header. It goes to the network layer</a:t>
            </a:r>
          </a:p>
        </p:txBody>
      </p:sp>
    </p:spTree>
    <p:extLst>
      <p:ext uri="{BB962C8B-B14F-4D97-AF65-F5344CB8AC3E}">
        <p14:creationId xmlns:p14="http://schemas.microsoft.com/office/powerpoint/2010/main" val="42243660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Network</a:t>
            </a:r>
          </a:p>
        </p:txBody>
      </p:sp>
      <p:sp>
        <p:nvSpPr>
          <p:cNvPr id="3" name="Content Placeholder 2"/>
          <p:cNvSpPr>
            <a:spLocks noGrp="1"/>
          </p:cNvSpPr>
          <p:nvPr>
            <p:ph idx="1"/>
          </p:nvPr>
        </p:nvSpPr>
        <p:spPr/>
        <p:txBody>
          <a:bodyPr>
            <a:normAutofit fontScale="92500" lnSpcReduction="10000"/>
          </a:bodyPr>
          <a:lstStyle/>
          <a:p>
            <a:r>
              <a:rPr lang="en-GB" dirty="0"/>
              <a:t>This is where IP lives.</a:t>
            </a:r>
          </a:p>
          <a:p>
            <a:r>
              <a:rPr lang="en-GB" dirty="0"/>
              <a:t>Sometimes called the Internet layer</a:t>
            </a:r>
          </a:p>
          <a:p>
            <a:endParaRPr lang="en-GB" dirty="0"/>
          </a:p>
          <a:p>
            <a:r>
              <a:rPr lang="en-GB" dirty="0"/>
              <a:t>This is where the source IP address and destination IP address are added</a:t>
            </a:r>
          </a:p>
          <a:p>
            <a:endParaRPr lang="en-GB" dirty="0"/>
          </a:p>
          <a:p>
            <a:r>
              <a:rPr lang="en-GB" dirty="0"/>
              <a:t>Handles packet routing. Says where and how a packet should go. </a:t>
            </a:r>
          </a:p>
          <a:p>
            <a:r>
              <a:rPr lang="en-GB" dirty="0"/>
              <a:t>(But wait, I thought it is the job of a router to decide how packets are sent</a:t>
            </a:r>
            <a:r>
              <a:rPr lang="mr-IN" dirty="0"/>
              <a:t>…</a:t>
            </a:r>
            <a:r>
              <a:rPr lang="en-GB" dirty="0"/>
              <a:t>it is, a router also uses network later) </a:t>
            </a:r>
          </a:p>
          <a:p>
            <a:endParaRPr lang="en-GB" dirty="0"/>
          </a:p>
          <a:p>
            <a:r>
              <a:rPr lang="en-GB" dirty="0"/>
              <a:t>After the addresses are added and the packet routing information is done. The packet is sent to the data link layer. </a:t>
            </a:r>
          </a:p>
          <a:p>
            <a:endParaRPr lang="en-GB" dirty="0"/>
          </a:p>
          <a:p>
            <a:r>
              <a:rPr lang="en-GB" dirty="0"/>
              <a:t>But, your data link layer may require a smaller packet then what we have. If this is the case, then the network layer will also trim your packet down </a:t>
            </a:r>
          </a:p>
          <a:p>
            <a:endParaRPr lang="en-GB" dirty="0"/>
          </a:p>
        </p:txBody>
      </p:sp>
    </p:spTree>
    <p:extLst>
      <p:ext uri="{BB962C8B-B14F-4D97-AF65-F5344CB8AC3E}">
        <p14:creationId xmlns:p14="http://schemas.microsoft.com/office/powerpoint/2010/main" val="1516259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Data Link</a:t>
            </a:r>
          </a:p>
        </p:txBody>
      </p:sp>
      <p:sp>
        <p:nvSpPr>
          <p:cNvPr id="3" name="Content Placeholder 2"/>
          <p:cNvSpPr>
            <a:spLocks noGrp="1"/>
          </p:cNvSpPr>
          <p:nvPr>
            <p:ph idx="1"/>
          </p:nvPr>
        </p:nvSpPr>
        <p:spPr/>
        <p:txBody>
          <a:bodyPr>
            <a:normAutofit fontScale="92500" lnSpcReduction="20000"/>
          </a:bodyPr>
          <a:lstStyle/>
          <a:p>
            <a:r>
              <a:rPr lang="en-GB" dirty="0"/>
              <a:t>The data link layer does many things:</a:t>
            </a:r>
          </a:p>
          <a:p>
            <a:endParaRPr lang="en-GB" dirty="0"/>
          </a:p>
          <a:p>
            <a:r>
              <a:rPr lang="en-GB" dirty="0"/>
              <a:t>Prepares your data for transmission </a:t>
            </a:r>
          </a:p>
          <a:p>
            <a:r>
              <a:rPr lang="en-GB" dirty="0"/>
              <a:t>Controls access to the physical layer </a:t>
            </a:r>
          </a:p>
          <a:p>
            <a:r>
              <a:rPr lang="en-GB" dirty="0"/>
              <a:t>It makes you’re your packet has a header and trailer, it encapsulates your data packet. </a:t>
            </a:r>
          </a:p>
          <a:p>
            <a:endParaRPr lang="en-GB" dirty="0"/>
          </a:p>
          <a:p>
            <a:r>
              <a:rPr lang="en-GB" dirty="0"/>
              <a:t>When the header and trailer are added to your packet then everything is called a frame / datagram</a:t>
            </a:r>
          </a:p>
          <a:p>
            <a:endParaRPr lang="en-GB" dirty="0"/>
          </a:p>
          <a:p>
            <a:r>
              <a:rPr lang="en-GB" dirty="0"/>
              <a:t>Frame = Header + Packet + Trailer </a:t>
            </a:r>
          </a:p>
          <a:p>
            <a:r>
              <a:rPr lang="en-GB" dirty="0"/>
              <a:t>The frame header contains the information about the topology that is being used. This is because you want to send data regardless and all the previous layer information may be in a format that the network may not handle. The data link layer makes sure the information is in a format that the network can handle. </a:t>
            </a:r>
          </a:p>
          <a:p>
            <a:endParaRPr lang="en-GB" dirty="0"/>
          </a:p>
          <a:p>
            <a:r>
              <a:rPr lang="en-GB" dirty="0"/>
              <a:t>For example, if you are using a ring topology then the data link layer will make sure your packet gets converted into a frame that is a valid token. </a:t>
            </a:r>
          </a:p>
          <a:p>
            <a:endParaRPr lang="en-GB" dirty="0"/>
          </a:p>
          <a:p>
            <a:endParaRPr lang="en-GB" dirty="0"/>
          </a:p>
        </p:txBody>
      </p:sp>
    </p:spTree>
    <p:extLst>
      <p:ext uri="{BB962C8B-B14F-4D97-AF65-F5344CB8AC3E}">
        <p14:creationId xmlns:p14="http://schemas.microsoft.com/office/powerpoint/2010/main" val="2296981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Data Link </a:t>
            </a:r>
          </a:p>
        </p:txBody>
      </p:sp>
      <p:sp>
        <p:nvSpPr>
          <p:cNvPr id="3" name="Content Placeholder 2"/>
          <p:cNvSpPr>
            <a:spLocks noGrp="1"/>
          </p:cNvSpPr>
          <p:nvPr>
            <p:ph idx="1"/>
          </p:nvPr>
        </p:nvSpPr>
        <p:spPr/>
        <p:txBody>
          <a:bodyPr/>
          <a:lstStyle/>
          <a:p>
            <a:r>
              <a:rPr lang="en-GB" dirty="0"/>
              <a:t>It is split into two layers. </a:t>
            </a:r>
          </a:p>
          <a:p>
            <a:r>
              <a:rPr lang="en-GB" dirty="0"/>
              <a:t>LLC </a:t>
            </a:r>
            <a:r>
              <a:rPr lang="mr-IN" dirty="0"/>
              <a:t>–</a:t>
            </a:r>
            <a:r>
              <a:rPr lang="en-GB" dirty="0"/>
              <a:t> Logical Link Control</a:t>
            </a:r>
          </a:p>
          <a:p>
            <a:r>
              <a:rPr lang="en-GB" dirty="0"/>
              <a:t>Says what network protocol is being used</a:t>
            </a:r>
          </a:p>
          <a:p>
            <a:endParaRPr lang="en-GB" dirty="0"/>
          </a:p>
          <a:p>
            <a:r>
              <a:rPr lang="en-GB" dirty="0"/>
              <a:t>MAC - Media Access Control </a:t>
            </a:r>
          </a:p>
          <a:p>
            <a:r>
              <a:rPr lang="en-GB" dirty="0"/>
              <a:t>This is the part that makes sure your frame is suitable to be transferred over whatever technology you are using in the physical layer </a:t>
            </a:r>
          </a:p>
          <a:p>
            <a:endParaRPr lang="en-GB" dirty="0"/>
          </a:p>
          <a:p>
            <a:r>
              <a:rPr lang="en-GB" dirty="0"/>
              <a:t>It also labels the destination MAC address to make sure your data gets not just to the IP address but the actual device you want, identified by its MAC address</a:t>
            </a:r>
          </a:p>
          <a:p>
            <a:endParaRPr lang="en-GB" dirty="0"/>
          </a:p>
          <a:p>
            <a:r>
              <a:rPr lang="en-GB" dirty="0"/>
              <a:t>(And yes</a:t>
            </a:r>
            <a:r>
              <a:rPr lang="mr-IN" dirty="0"/>
              <a:t>…</a:t>
            </a:r>
            <a:r>
              <a:rPr lang="en-GB" dirty="0"/>
              <a:t>this is also a job of the router, more on that soon)</a:t>
            </a:r>
          </a:p>
          <a:p>
            <a:endParaRPr lang="en-GB" dirty="0"/>
          </a:p>
        </p:txBody>
      </p:sp>
    </p:spTree>
    <p:extLst>
      <p:ext uri="{BB962C8B-B14F-4D97-AF65-F5344CB8AC3E}">
        <p14:creationId xmlns:p14="http://schemas.microsoft.com/office/powerpoint/2010/main" val="1682012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Physical </a:t>
            </a:r>
          </a:p>
        </p:txBody>
      </p:sp>
      <p:sp>
        <p:nvSpPr>
          <p:cNvPr id="3" name="Content Placeholder 2"/>
          <p:cNvSpPr>
            <a:spLocks noGrp="1"/>
          </p:cNvSpPr>
          <p:nvPr>
            <p:ph idx="1"/>
          </p:nvPr>
        </p:nvSpPr>
        <p:spPr/>
        <p:txBody>
          <a:bodyPr/>
          <a:lstStyle/>
          <a:p>
            <a:r>
              <a:rPr lang="en-GB" dirty="0"/>
              <a:t>Some people think this is just about the physical wires (copper, Ethernet, fibre) or the wireless modes (Wi-Fi, Bluetooth) </a:t>
            </a:r>
          </a:p>
          <a:p>
            <a:r>
              <a:rPr lang="en-GB" dirty="0"/>
              <a:t>Your NIC </a:t>
            </a:r>
            <a:r>
              <a:rPr lang="mr-IN" dirty="0"/>
              <a:t>–</a:t>
            </a:r>
            <a:r>
              <a:rPr lang="en-GB" dirty="0"/>
              <a:t> network Interface card </a:t>
            </a:r>
          </a:p>
          <a:p>
            <a:r>
              <a:rPr lang="en-GB" dirty="0"/>
              <a:t>But the physical layer does more </a:t>
            </a:r>
          </a:p>
          <a:p>
            <a:endParaRPr lang="en-GB" dirty="0"/>
          </a:p>
          <a:p>
            <a:r>
              <a:rPr lang="en-GB" dirty="0"/>
              <a:t>It gives details of the cables being used and any other hardware used</a:t>
            </a:r>
          </a:p>
          <a:p>
            <a:r>
              <a:rPr lang="en-GB" dirty="0"/>
              <a:t>It encodes the binary into electrical signals </a:t>
            </a:r>
          </a:p>
          <a:p>
            <a:r>
              <a:rPr lang="en-GB" dirty="0"/>
              <a:t>Actually transmits the data </a:t>
            </a:r>
          </a:p>
        </p:txBody>
      </p:sp>
    </p:spTree>
    <p:extLst>
      <p:ext uri="{BB962C8B-B14F-4D97-AF65-F5344CB8AC3E}">
        <p14:creationId xmlns:p14="http://schemas.microsoft.com/office/powerpoint/2010/main" val="3691931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Quick Guide</a:t>
            </a:r>
          </a:p>
        </p:txBody>
      </p:sp>
      <p:sp>
        <p:nvSpPr>
          <p:cNvPr id="3" name="Content Placeholder 2"/>
          <p:cNvSpPr>
            <a:spLocks noGrp="1"/>
          </p:cNvSpPr>
          <p:nvPr>
            <p:ph idx="1"/>
          </p:nvPr>
        </p:nvSpPr>
        <p:spPr/>
        <p:txBody>
          <a:bodyPr numCol="2">
            <a:normAutofit/>
          </a:bodyPr>
          <a:lstStyle/>
          <a:p>
            <a:r>
              <a:rPr lang="en-GB" sz="2400" dirty="0"/>
              <a:t>Application </a:t>
            </a:r>
          </a:p>
          <a:p>
            <a:r>
              <a:rPr lang="en-GB" sz="2400" dirty="0"/>
              <a:t>What the user interacts with </a:t>
            </a:r>
          </a:p>
          <a:p>
            <a:r>
              <a:rPr lang="en-GB" sz="2400" dirty="0"/>
              <a:t>Handles initial protocol by using port numbers</a:t>
            </a:r>
          </a:p>
          <a:p>
            <a:endParaRPr lang="en-GB" sz="2400" dirty="0"/>
          </a:p>
          <a:p>
            <a:r>
              <a:rPr lang="en-GB" sz="2400" dirty="0"/>
              <a:t>Transport </a:t>
            </a:r>
          </a:p>
          <a:p>
            <a:r>
              <a:rPr lang="en-GB" sz="2400" dirty="0"/>
              <a:t>Where TCP lives </a:t>
            </a:r>
          </a:p>
          <a:p>
            <a:r>
              <a:rPr lang="en-GB" sz="2400" dirty="0"/>
              <a:t>Splits data into packets</a:t>
            </a:r>
          </a:p>
          <a:p>
            <a:r>
              <a:rPr lang="en-GB" sz="2400" dirty="0"/>
              <a:t>Adds what port was used and how packet numbers </a:t>
            </a:r>
          </a:p>
          <a:p>
            <a:endParaRPr lang="en-GB" sz="2400" dirty="0"/>
          </a:p>
          <a:p>
            <a:r>
              <a:rPr lang="en-GB" sz="2400" dirty="0"/>
              <a:t>Network </a:t>
            </a:r>
          </a:p>
          <a:p>
            <a:r>
              <a:rPr lang="en-GB" sz="2400" dirty="0"/>
              <a:t>Where IP lives</a:t>
            </a:r>
          </a:p>
          <a:p>
            <a:r>
              <a:rPr lang="en-GB" sz="2400" dirty="0"/>
              <a:t>Source and Destination IP is added</a:t>
            </a:r>
          </a:p>
          <a:p>
            <a:r>
              <a:rPr lang="en-GB" sz="2400" dirty="0"/>
              <a:t>Handles packet routing </a:t>
            </a:r>
          </a:p>
          <a:p>
            <a:endParaRPr lang="en-GB" sz="2400" dirty="0"/>
          </a:p>
          <a:p>
            <a:r>
              <a:rPr lang="en-GB" sz="2400" dirty="0"/>
              <a:t>Data Link </a:t>
            </a:r>
          </a:p>
          <a:p>
            <a:r>
              <a:rPr lang="en-GB" sz="2400" dirty="0"/>
              <a:t>Creates a frame that is universal </a:t>
            </a:r>
          </a:p>
          <a:p>
            <a:r>
              <a:rPr lang="en-GB" sz="2400" dirty="0"/>
              <a:t>Adds MAC addresses </a:t>
            </a:r>
          </a:p>
          <a:p>
            <a:endParaRPr lang="en-GB" sz="2400" dirty="0"/>
          </a:p>
          <a:p>
            <a:r>
              <a:rPr lang="en-GB" sz="2400" dirty="0"/>
              <a:t>Physical </a:t>
            </a:r>
          </a:p>
          <a:p>
            <a:r>
              <a:rPr lang="en-GB" sz="2400" dirty="0"/>
              <a:t>Gives information on the physical medium </a:t>
            </a:r>
            <a:br>
              <a:rPr lang="en-GB" sz="2400" dirty="0"/>
            </a:br>
            <a:r>
              <a:rPr lang="en-GB" sz="2400" dirty="0"/>
              <a:t>Actually sends the bits via electrical signals</a:t>
            </a:r>
          </a:p>
          <a:p>
            <a:endParaRPr lang="en-GB" sz="2400" dirty="0"/>
          </a:p>
        </p:txBody>
      </p:sp>
    </p:spTree>
    <p:extLst>
      <p:ext uri="{BB962C8B-B14F-4D97-AF65-F5344CB8AC3E}">
        <p14:creationId xmlns:p14="http://schemas.microsoft.com/office/powerpoint/2010/main" val="17917618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Routers</a:t>
            </a:r>
          </a:p>
        </p:txBody>
      </p:sp>
      <p:sp>
        <p:nvSpPr>
          <p:cNvPr id="3" name="Content Placeholder 2"/>
          <p:cNvSpPr>
            <a:spLocks noGrp="1"/>
          </p:cNvSpPr>
          <p:nvPr>
            <p:ph idx="1"/>
          </p:nvPr>
        </p:nvSpPr>
        <p:spPr/>
        <p:txBody>
          <a:bodyPr/>
          <a:lstStyle/>
          <a:p>
            <a:r>
              <a:rPr lang="en-GB" dirty="0"/>
              <a:t>Everything we have learnt before this says that a router handles where the packets go and handles IP addresses and MAC addresses </a:t>
            </a:r>
          </a:p>
          <a:p>
            <a:endParaRPr lang="en-GB" dirty="0"/>
          </a:p>
          <a:p>
            <a:r>
              <a:rPr lang="en-GB" dirty="0"/>
              <a:t>Well it does. </a:t>
            </a:r>
          </a:p>
          <a:p>
            <a:endParaRPr lang="en-GB" dirty="0"/>
          </a:p>
          <a:p>
            <a:r>
              <a:rPr lang="en-GB" dirty="0"/>
              <a:t>Check out the next image that shows how two devices communicate using the internet</a:t>
            </a:r>
          </a:p>
        </p:txBody>
      </p:sp>
    </p:spTree>
    <p:extLst>
      <p:ext uri="{BB962C8B-B14F-4D97-AF65-F5344CB8AC3E}">
        <p14:creationId xmlns:p14="http://schemas.microsoft.com/office/powerpoint/2010/main" val="17492962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5" name="Group 104"/>
          <p:cNvGrpSpPr/>
          <p:nvPr/>
        </p:nvGrpSpPr>
        <p:grpSpPr>
          <a:xfrm>
            <a:off x="0" y="0"/>
            <a:ext cx="12382500" cy="6875548"/>
            <a:chOff x="0" y="0"/>
            <a:chExt cx="12382500" cy="6875548"/>
          </a:xfrm>
        </p:grpSpPr>
        <p:grpSp>
          <p:nvGrpSpPr>
            <p:cNvPr id="102" name="Group 101"/>
            <p:cNvGrpSpPr/>
            <p:nvPr/>
          </p:nvGrpSpPr>
          <p:grpSpPr>
            <a:xfrm>
              <a:off x="0" y="0"/>
              <a:ext cx="12192000" cy="5892800"/>
              <a:chOff x="0" y="0"/>
              <a:chExt cx="12192000" cy="6887726"/>
            </a:xfrm>
          </p:grpSpPr>
          <p:sp>
            <p:nvSpPr>
              <p:cNvPr id="4" name="Rectangle 3"/>
              <p:cNvSpPr/>
              <p:nvPr/>
            </p:nvSpPr>
            <p:spPr>
              <a:xfrm>
                <a:off x="0" y="5384361"/>
                <a:ext cx="2743200" cy="55063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PHYSICAL </a:t>
                </a:r>
              </a:p>
            </p:txBody>
          </p:sp>
          <p:sp>
            <p:nvSpPr>
              <p:cNvPr id="7" name="Rectangle 6"/>
              <p:cNvSpPr/>
              <p:nvPr/>
            </p:nvSpPr>
            <p:spPr>
              <a:xfrm>
                <a:off x="0" y="1366161"/>
                <a:ext cx="2743200" cy="550636"/>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TRANSPORT</a:t>
                </a:r>
              </a:p>
            </p:txBody>
          </p:sp>
          <p:sp>
            <p:nvSpPr>
              <p:cNvPr id="8" name="Rectangle 7"/>
              <p:cNvSpPr/>
              <p:nvPr/>
            </p:nvSpPr>
            <p:spPr>
              <a:xfrm>
                <a:off x="0" y="2705561"/>
                <a:ext cx="2743200" cy="550636"/>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NETWORK</a:t>
                </a:r>
              </a:p>
            </p:txBody>
          </p:sp>
          <p:sp>
            <p:nvSpPr>
              <p:cNvPr id="9" name="Rectangle 8"/>
              <p:cNvSpPr/>
              <p:nvPr/>
            </p:nvSpPr>
            <p:spPr>
              <a:xfrm>
                <a:off x="0" y="4044961"/>
                <a:ext cx="2743200" cy="550636"/>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DATA LINK</a:t>
                </a:r>
              </a:p>
            </p:txBody>
          </p:sp>
          <p:sp>
            <p:nvSpPr>
              <p:cNvPr id="10" name="Rectangle 9"/>
              <p:cNvSpPr/>
              <p:nvPr/>
            </p:nvSpPr>
            <p:spPr>
              <a:xfrm>
                <a:off x="0" y="26761"/>
                <a:ext cx="2743200" cy="55063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ysClr val="windowText" lastClr="000000"/>
                    </a:solidFill>
                    <a:latin typeface="Arial Black" charset="0"/>
                    <a:ea typeface="Arial Black" charset="0"/>
                    <a:cs typeface="Arial Black" charset="0"/>
                  </a:rPr>
                  <a:t>APPLICATION</a:t>
                </a:r>
              </a:p>
            </p:txBody>
          </p:sp>
          <p:cxnSp>
            <p:nvCxnSpPr>
              <p:cNvPr id="22" name="Straight Arrow Connector 21"/>
              <p:cNvCxnSpPr/>
              <p:nvPr/>
            </p:nvCxnSpPr>
            <p:spPr>
              <a:xfrm>
                <a:off x="1358900" y="577397"/>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1358900" y="1916797"/>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1358900" y="3256197"/>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1346200" y="45688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65" name="Rectangle 64"/>
              <p:cNvSpPr/>
              <p:nvPr/>
            </p:nvSpPr>
            <p:spPr>
              <a:xfrm>
                <a:off x="9448800" y="5357600"/>
                <a:ext cx="2743200" cy="55063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PHYSICAL </a:t>
                </a:r>
              </a:p>
            </p:txBody>
          </p:sp>
          <p:sp>
            <p:nvSpPr>
              <p:cNvPr id="66" name="Rectangle 65"/>
              <p:cNvSpPr/>
              <p:nvPr/>
            </p:nvSpPr>
            <p:spPr>
              <a:xfrm>
                <a:off x="9448800" y="1339400"/>
                <a:ext cx="2743200" cy="550636"/>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TRANSPORT</a:t>
                </a:r>
              </a:p>
            </p:txBody>
          </p:sp>
          <p:sp>
            <p:nvSpPr>
              <p:cNvPr id="67" name="Rectangle 66"/>
              <p:cNvSpPr/>
              <p:nvPr/>
            </p:nvSpPr>
            <p:spPr>
              <a:xfrm>
                <a:off x="9448800" y="2678800"/>
                <a:ext cx="2743200" cy="550636"/>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NETWORK</a:t>
                </a:r>
              </a:p>
            </p:txBody>
          </p:sp>
          <p:sp>
            <p:nvSpPr>
              <p:cNvPr id="68" name="Rectangle 67"/>
              <p:cNvSpPr/>
              <p:nvPr/>
            </p:nvSpPr>
            <p:spPr>
              <a:xfrm>
                <a:off x="9448800" y="4018200"/>
                <a:ext cx="2743200" cy="550636"/>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DATA LINK</a:t>
                </a:r>
              </a:p>
            </p:txBody>
          </p:sp>
          <p:sp>
            <p:nvSpPr>
              <p:cNvPr id="69" name="Rectangle 68"/>
              <p:cNvSpPr/>
              <p:nvPr/>
            </p:nvSpPr>
            <p:spPr>
              <a:xfrm>
                <a:off x="9448800" y="0"/>
                <a:ext cx="2743200" cy="55063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ysClr val="windowText" lastClr="000000"/>
                    </a:solidFill>
                    <a:latin typeface="Arial Black" charset="0"/>
                    <a:ea typeface="Arial Black" charset="0"/>
                    <a:cs typeface="Arial Black" charset="0"/>
                  </a:rPr>
                  <a:t>APPLICATION</a:t>
                </a:r>
              </a:p>
            </p:txBody>
          </p:sp>
          <p:cxnSp>
            <p:nvCxnSpPr>
              <p:cNvPr id="70" name="Straight Arrow Connector 69"/>
              <p:cNvCxnSpPr/>
              <p:nvPr/>
            </p:nvCxnSpPr>
            <p:spPr>
              <a:xfrm>
                <a:off x="10807700" y="5506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a:off x="10807700" y="18900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a:off x="10807700" y="32294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a:off x="10795000" y="4542075"/>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74" name="Rectangle 73"/>
              <p:cNvSpPr/>
              <p:nvPr/>
            </p:nvSpPr>
            <p:spPr>
              <a:xfrm>
                <a:off x="4514850" y="5384361"/>
                <a:ext cx="2743200" cy="55063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PHYSICAL </a:t>
                </a:r>
              </a:p>
            </p:txBody>
          </p:sp>
          <p:sp>
            <p:nvSpPr>
              <p:cNvPr id="76" name="Rectangle 75"/>
              <p:cNvSpPr/>
              <p:nvPr/>
            </p:nvSpPr>
            <p:spPr>
              <a:xfrm>
                <a:off x="4514850" y="2705561"/>
                <a:ext cx="2743200" cy="550636"/>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NETWORK</a:t>
                </a:r>
              </a:p>
            </p:txBody>
          </p:sp>
          <p:sp>
            <p:nvSpPr>
              <p:cNvPr id="77" name="Rectangle 76"/>
              <p:cNvSpPr/>
              <p:nvPr/>
            </p:nvSpPr>
            <p:spPr>
              <a:xfrm>
                <a:off x="4514850" y="4044961"/>
                <a:ext cx="2743200" cy="550636"/>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latin typeface="Arial Black" charset="0"/>
                    <a:ea typeface="Arial Black" charset="0"/>
                    <a:cs typeface="Arial Black" charset="0"/>
                  </a:rPr>
                  <a:t>DATA LINK</a:t>
                </a:r>
              </a:p>
            </p:txBody>
          </p:sp>
          <p:cxnSp>
            <p:nvCxnSpPr>
              <p:cNvPr id="81" name="Straight Arrow Connector 80"/>
              <p:cNvCxnSpPr/>
              <p:nvPr/>
            </p:nvCxnSpPr>
            <p:spPr>
              <a:xfrm>
                <a:off x="5873750" y="3256197"/>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p:nvPr/>
            </p:nvCxnSpPr>
            <p:spPr>
              <a:xfrm>
                <a:off x="5861050" y="45688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83" name="Oval 82"/>
              <p:cNvSpPr/>
              <p:nvPr/>
            </p:nvSpPr>
            <p:spPr>
              <a:xfrm>
                <a:off x="2635250" y="5789176"/>
                <a:ext cx="1987550" cy="1098550"/>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solidFill>
                      <a:schemeClr val="tx1"/>
                    </a:solidFill>
                    <a:latin typeface="Arial Black" charset="0"/>
                    <a:ea typeface="Arial Black" charset="0"/>
                    <a:cs typeface="Arial Black" charset="0"/>
                  </a:rPr>
                  <a:t>INTERNET</a:t>
                </a:r>
              </a:p>
            </p:txBody>
          </p:sp>
          <p:sp>
            <p:nvSpPr>
              <p:cNvPr id="84" name="Oval 83"/>
              <p:cNvSpPr/>
              <p:nvPr/>
            </p:nvSpPr>
            <p:spPr>
              <a:xfrm>
                <a:off x="7359650" y="5778050"/>
                <a:ext cx="1987550" cy="1098550"/>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solidFill>
                      <a:schemeClr val="tx1"/>
                    </a:solidFill>
                    <a:latin typeface="Arial Black" charset="0"/>
                    <a:ea typeface="Arial Black" charset="0"/>
                    <a:cs typeface="Arial Black" charset="0"/>
                  </a:rPr>
                  <a:t>INTERNET</a:t>
                </a:r>
              </a:p>
            </p:txBody>
          </p:sp>
          <p:cxnSp>
            <p:nvCxnSpPr>
              <p:cNvPr id="88" name="Elbow Connector 87"/>
              <p:cNvCxnSpPr>
                <a:stCxn id="4" idx="2"/>
                <a:endCxn id="83" idx="2"/>
              </p:cNvCxnSpPr>
              <p:nvPr/>
            </p:nvCxnSpPr>
            <p:spPr>
              <a:xfrm rot="16200000" flipH="1">
                <a:off x="1801698" y="5504899"/>
                <a:ext cx="403454" cy="1263650"/>
              </a:xfrm>
              <a:prstGeom prst="bentConnector2">
                <a:avLst/>
              </a:prstGeom>
              <a:ln w="857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9" name="Elbow Connector 88"/>
              <p:cNvCxnSpPr>
                <a:stCxn id="74" idx="2"/>
                <a:endCxn id="84" idx="2"/>
              </p:cNvCxnSpPr>
              <p:nvPr/>
            </p:nvCxnSpPr>
            <p:spPr>
              <a:xfrm rot="16200000" flipH="1">
                <a:off x="6426886" y="5394561"/>
                <a:ext cx="392328" cy="1473200"/>
              </a:xfrm>
              <a:prstGeom prst="bentConnector2">
                <a:avLst/>
              </a:prstGeom>
              <a:ln w="857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0" name="Elbow Connector 89"/>
              <p:cNvCxnSpPr>
                <a:stCxn id="74" idx="2"/>
                <a:endCxn id="83" idx="6"/>
              </p:cNvCxnSpPr>
              <p:nvPr/>
            </p:nvCxnSpPr>
            <p:spPr>
              <a:xfrm rot="5400000">
                <a:off x="5052898" y="5504899"/>
                <a:ext cx="403454" cy="1263650"/>
              </a:xfrm>
              <a:prstGeom prst="bentConnector2">
                <a:avLst/>
              </a:prstGeom>
              <a:ln w="857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7" name="Elbow Connector 96"/>
              <p:cNvCxnSpPr>
                <a:stCxn id="65" idx="2"/>
              </p:cNvCxnSpPr>
              <p:nvPr/>
            </p:nvCxnSpPr>
            <p:spPr>
              <a:xfrm rot="5400000">
                <a:off x="9868693" y="5386743"/>
                <a:ext cx="430215" cy="1473200"/>
              </a:xfrm>
              <a:prstGeom prst="bentConnector2">
                <a:avLst/>
              </a:prstGeom>
              <a:ln w="857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101" name="TextBox 100"/>
            <p:cNvSpPr txBox="1"/>
            <p:nvPr/>
          </p:nvSpPr>
          <p:spPr>
            <a:xfrm>
              <a:off x="0" y="6334780"/>
              <a:ext cx="2933700" cy="523220"/>
            </a:xfrm>
            <a:prstGeom prst="rect">
              <a:avLst/>
            </a:prstGeom>
            <a:noFill/>
          </p:spPr>
          <p:txBody>
            <a:bodyPr wrap="square" rtlCol="0">
              <a:spAutoFit/>
            </a:bodyPr>
            <a:lstStyle/>
            <a:p>
              <a:r>
                <a:rPr lang="en-GB" sz="2800" b="1" dirty="0">
                  <a:latin typeface="Arial Black" charset="0"/>
                  <a:ea typeface="Arial Black" charset="0"/>
                  <a:cs typeface="Arial Black" charset="0"/>
                </a:rPr>
                <a:t>END SYSTEM</a:t>
              </a:r>
            </a:p>
          </p:txBody>
        </p:sp>
        <p:sp>
          <p:nvSpPr>
            <p:cNvPr id="103" name="TextBox 102"/>
            <p:cNvSpPr txBox="1"/>
            <p:nvPr/>
          </p:nvSpPr>
          <p:spPr>
            <a:xfrm>
              <a:off x="9448800" y="6352328"/>
              <a:ext cx="2933700" cy="523220"/>
            </a:xfrm>
            <a:prstGeom prst="rect">
              <a:avLst/>
            </a:prstGeom>
            <a:noFill/>
          </p:spPr>
          <p:txBody>
            <a:bodyPr wrap="square" rtlCol="0">
              <a:spAutoFit/>
            </a:bodyPr>
            <a:lstStyle/>
            <a:p>
              <a:r>
                <a:rPr lang="en-GB" sz="2800" b="1" dirty="0">
                  <a:latin typeface="Arial Black" charset="0"/>
                  <a:ea typeface="Arial Black" charset="0"/>
                  <a:cs typeface="Arial Black" charset="0"/>
                </a:rPr>
                <a:t>END SYSTEM</a:t>
              </a:r>
            </a:p>
          </p:txBody>
        </p:sp>
        <p:sp>
          <p:nvSpPr>
            <p:cNvPr id="104" name="TextBox 103"/>
            <p:cNvSpPr txBox="1"/>
            <p:nvPr/>
          </p:nvSpPr>
          <p:spPr>
            <a:xfrm>
              <a:off x="5156200" y="6297663"/>
              <a:ext cx="2933700" cy="523220"/>
            </a:xfrm>
            <a:prstGeom prst="rect">
              <a:avLst/>
            </a:prstGeom>
            <a:noFill/>
          </p:spPr>
          <p:txBody>
            <a:bodyPr wrap="square" rtlCol="0">
              <a:spAutoFit/>
            </a:bodyPr>
            <a:lstStyle/>
            <a:p>
              <a:r>
                <a:rPr lang="en-GB" sz="2800" b="1" dirty="0">
                  <a:latin typeface="Arial Black" charset="0"/>
                  <a:ea typeface="Arial Black" charset="0"/>
                  <a:cs typeface="Arial Black" charset="0"/>
                </a:rPr>
                <a:t>ROUTER</a:t>
              </a:r>
            </a:p>
          </p:txBody>
        </p:sp>
      </p:grpSp>
    </p:spTree>
    <p:extLst>
      <p:ext uri="{BB962C8B-B14F-4D97-AF65-F5344CB8AC3E}">
        <p14:creationId xmlns:p14="http://schemas.microsoft.com/office/powerpoint/2010/main" val="3646056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2646A-31EA-1F45-8634-9708AD15566D}"/>
              </a:ext>
            </a:extLst>
          </p:cNvPr>
          <p:cNvSpPr>
            <a:spLocks noGrp="1"/>
          </p:cNvSpPr>
          <p:nvPr>
            <p:ph type="title"/>
          </p:nvPr>
        </p:nvSpPr>
        <p:spPr/>
        <p:txBody>
          <a:bodyPr>
            <a:normAutofit fontScale="90000"/>
          </a:bodyPr>
          <a:lstStyle/>
          <a:p>
            <a:r>
              <a:rPr lang="en-US" b="1" dirty="0"/>
              <a:t>Today</a:t>
            </a:r>
            <a:endParaRPr lang="en-GB" dirty="0"/>
          </a:p>
        </p:txBody>
      </p:sp>
      <p:sp>
        <p:nvSpPr>
          <p:cNvPr id="3" name="Content Placeholder 2">
            <a:extLst>
              <a:ext uri="{FF2B5EF4-FFF2-40B4-BE49-F238E27FC236}">
                <a16:creationId xmlns:a16="http://schemas.microsoft.com/office/drawing/2014/main" id="{A03E10D4-67DA-E54D-ACD0-0820F23C81EB}"/>
              </a:ext>
            </a:extLst>
          </p:cNvPr>
          <p:cNvSpPr>
            <a:spLocks noGrp="1"/>
          </p:cNvSpPr>
          <p:nvPr>
            <p:ph idx="1"/>
          </p:nvPr>
        </p:nvSpPr>
        <p:spPr>
          <a:solidFill>
            <a:schemeClr val="accent2"/>
          </a:solidFill>
        </p:spPr>
        <p:txBody>
          <a:bodyPr>
            <a:normAutofit/>
          </a:bodyPr>
          <a:lstStyle/>
          <a:p>
            <a:pPr marL="514350" indent="-514350">
              <a:buFont typeface="+mj-lt"/>
              <a:buAutoNum type="arabicPeriod"/>
            </a:pPr>
            <a:r>
              <a:rPr lang="en-US" dirty="0"/>
              <a:t>Show understanding of why a protocol is essential for communication between computers </a:t>
            </a:r>
          </a:p>
          <a:p>
            <a:pPr marL="514350" indent="-514350">
              <a:buFont typeface="+mj-lt"/>
              <a:buAutoNum type="arabicPeriod"/>
            </a:pPr>
            <a:r>
              <a:rPr lang="en-US" dirty="0"/>
              <a:t>Show understanding of how protocol implementation can be viewed as a stack, where each layer has its own functionality </a:t>
            </a:r>
          </a:p>
          <a:p>
            <a:pPr marL="514350" indent="-514350">
              <a:buFont typeface="+mj-lt"/>
              <a:buAutoNum type="arabicPeriod"/>
            </a:pPr>
            <a:r>
              <a:rPr lang="en-US" dirty="0"/>
              <a:t>Show understanding of the TCP / IP protocol suite </a:t>
            </a:r>
          </a:p>
          <a:p>
            <a:pPr marL="514350" indent="-514350">
              <a:buFont typeface="+mj-lt"/>
              <a:buAutoNum type="arabicPeriod"/>
            </a:pPr>
            <a:r>
              <a:rPr lang="en-US" dirty="0"/>
              <a:t>Show understanding of protocols (HTTP, FTP, POP3, IMAP, SMTP, BitTorrent) and their purposes </a:t>
            </a:r>
          </a:p>
          <a:p>
            <a:pPr marL="514350" indent="-514350">
              <a:buFont typeface="+mj-lt"/>
              <a:buAutoNum type="arabicPeriod"/>
            </a:pPr>
            <a:endParaRPr lang="en-GB" dirty="0"/>
          </a:p>
          <a:p>
            <a:r>
              <a:rPr lang="en-GB" dirty="0"/>
              <a:t>Understand: What are protocols?</a:t>
            </a:r>
          </a:p>
          <a:p>
            <a:endParaRPr lang="en-GB" dirty="0"/>
          </a:p>
          <a:p>
            <a:r>
              <a:rPr lang="en-GB" dirty="0"/>
              <a:t>Able: Define what protocols are used for</a:t>
            </a:r>
          </a:p>
          <a:p>
            <a:endParaRPr lang="en-GB" dirty="0"/>
          </a:p>
          <a:p>
            <a:r>
              <a:rPr lang="en-GB" dirty="0"/>
              <a:t>Answer: Why we use bit torrent?</a:t>
            </a:r>
          </a:p>
        </p:txBody>
      </p:sp>
    </p:spTree>
    <p:extLst>
      <p:ext uri="{BB962C8B-B14F-4D97-AF65-F5344CB8AC3E}">
        <p14:creationId xmlns:p14="http://schemas.microsoft.com/office/powerpoint/2010/main" val="39531439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The router</a:t>
            </a:r>
          </a:p>
        </p:txBody>
      </p:sp>
      <p:sp>
        <p:nvSpPr>
          <p:cNvPr id="3" name="Content Placeholder 2"/>
          <p:cNvSpPr>
            <a:spLocks noGrp="1"/>
          </p:cNvSpPr>
          <p:nvPr>
            <p:ph idx="1"/>
          </p:nvPr>
        </p:nvSpPr>
        <p:spPr/>
        <p:txBody>
          <a:bodyPr numCol="1">
            <a:normAutofit/>
          </a:bodyPr>
          <a:lstStyle/>
          <a:p>
            <a:r>
              <a:rPr lang="en-GB" sz="2400" dirty="0"/>
              <a:t>The router receives electrical signals from the physical layer. </a:t>
            </a:r>
          </a:p>
          <a:p>
            <a:r>
              <a:rPr lang="en-GB" sz="2400" dirty="0"/>
              <a:t>Moves it up to the data link layer </a:t>
            </a:r>
          </a:p>
          <a:p>
            <a:r>
              <a:rPr lang="en-GB" sz="2400" dirty="0"/>
              <a:t>Then it moves up to the IP / Network layer</a:t>
            </a:r>
          </a:p>
          <a:p>
            <a:r>
              <a:rPr lang="en-GB" sz="2400" dirty="0"/>
              <a:t>The router then chooses where to send the packet next</a:t>
            </a:r>
          </a:p>
          <a:p>
            <a:r>
              <a:rPr lang="en-GB" sz="2400" dirty="0"/>
              <a:t>Then the data moves back down. </a:t>
            </a:r>
          </a:p>
          <a:p>
            <a:r>
              <a:rPr lang="en-GB" sz="2400" dirty="0"/>
              <a:t>Your data will go through several routers before it reaches your destination</a:t>
            </a:r>
          </a:p>
        </p:txBody>
      </p:sp>
      <p:grpSp>
        <p:nvGrpSpPr>
          <p:cNvPr id="4" name="Group 3"/>
          <p:cNvGrpSpPr/>
          <p:nvPr/>
        </p:nvGrpSpPr>
        <p:grpSpPr>
          <a:xfrm>
            <a:off x="4025900" y="3107231"/>
            <a:ext cx="8166100" cy="3597460"/>
            <a:chOff x="0" y="0"/>
            <a:chExt cx="12382500" cy="6721660"/>
          </a:xfrm>
        </p:grpSpPr>
        <p:grpSp>
          <p:nvGrpSpPr>
            <p:cNvPr id="5" name="Group 4"/>
            <p:cNvGrpSpPr/>
            <p:nvPr/>
          </p:nvGrpSpPr>
          <p:grpSpPr>
            <a:xfrm>
              <a:off x="0" y="0"/>
              <a:ext cx="12192000" cy="6704112"/>
              <a:chOff x="0" y="0"/>
              <a:chExt cx="12192000" cy="7836017"/>
            </a:xfrm>
          </p:grpSpPr>
          <p:sp>
            <p:nvSpPr>
              <p:cNvPr id="9" name="Rectangle 8"/>
              <p:cNvSpPr/>
              <p:nvPr/>
            </p:nvSpPr>
            <p:spPr>
              <a:xfrm>
                <a:off x="0" y="5384361"/>
                <a:ext cx="2743200" cy="55063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PHYSICAL </a:t>
                </a:r>
              </a:p>
            </p:txBody>
          </p:sp>
          <p:sp>
            <p:nvSpPr>
              <p:cNvPr id="10" name="Rectangle 9"/>
              <p:cNvSpPr/>
              <p:nvPr/>
            </p:nvSpPr>
            <p:spPr>
              <a:xfrm>
                <a:off x="0" y="1366161"/>
                <a:ext cx="2743200" cy="550636"/>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TRANSPORT</a:t>
                </a:r>
              </a:p>
            </p:txBody>
          </p:sp>
          <p:sp>
            <p:nvSpPr>
              <p:cNvPr id="11" name="Rectangle 10"/>
              <p:cNvSpPr/>
              <p:nvPr/>
            </p:nvSpPr>
            <p:spPr>
              <a:xfrm>
                <a:off x="0" y="2705561"/>
                <a:ext cx="2743200" cy="550636"/>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NETWORK</a:t>
                </a:r>
              </a:p>
            </p:txBody>
          </p:sp>
          <p:sp>
            <p:nvSpPr>
              <p:cNvPr id="12" name="Rectangle 11"/>
              <p:cNvSpPr/>
              <p:nvPr/>
            </p:nvSpPr>
            <p:spPr>
              <a:xfrm>
                <a:off x="0" y="4044961"/>
                <a:ext cx="2743200" cy="550636"/>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DATA LINK</a:t>
                </a:r>
              </a:p>
            </p:txBody>
          </p:sp>
          <p:sp>
            <p:nvSpPr>
              <p:cNvPr id="13" name="Rectangle 12"/>
              <p:cNvSpPr/>
              <p:nvPr/>
            </p:nvSpPr>
            <p:spPr>
              <a:xfrm>
                <a:off x="0" y="26761"/>
                <a:ext cx="2743200" cy="55063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solidFill>
                      <a:sysClr val="windowText" lastClr="000000"/>
                    </a:solidFill>
                    <a:latin typeface="Arial Black" charset="0"/>
                    <a:ea typeface="Arial Black" charset="0"/>
                    <a:cs typeface="Arial Black" charset="0"/>
                  </a:rPr>
                  <a:t>APPLICATION</a:t>
                </a:r>
              </a:p>
            </p:txBody>
          </p:sp>
          <p:cxnSp>
            <p:nvCxnSpPr>
              <p:cNvPr id="14" name="Straight Arrow Connector 13"/>
              <p:cNvCxnSpPr/>
              <p:nvPr/>
            </p:nvCxnSpPr>
            <p:spPr>
              <a:xfrm>
                <a:off x="1358900" y="577397"/>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358900" y="1916797"/>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1358900" y="3256197"/>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1346200" y="45688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9448800" y="5357600"/>
                <a:ext cx="2743200" cy="55063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PHYSICAL </a:t>
                </a:r>
              </a:p>
            </p:txBody>
          </p:sp>
          <p:sp>
            <p:nvSpPr>
              <p:cNvPr id="19" name="Rectangle 18"/>
              <p:cNvSpPr/>
              <p:nvPr/>
            </p:nvSpPr>
            <p:spPr>
              <a:xfrm>
                <a:off x="9448800" y="1339400"/>
                <a:ext cx="2743200" cy="550636"/>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TRANSPORT</a:t>
                </a:r>
              </a:p>
            </p:txBody>
          </p:sp>
          <p:sp>
            <p:nvSpPr>
              <p:cNvPr id="20" name="Rectangle 19"/>
              <p:cNvSpPr/>
              <p:nvPr/>
            </p:nvSpPr>
            <p:spPr>
              <a:xfrm>
                <a:off x="9448800" y="2678800"/>
                <a:ext cx="2743200" cy="550636"/>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NETWORK</a:t>
                </a:r>
              </a:p>
            </p:txBody>
          </p:sp>
          <p:sp>
            <p:nvSpPr>
              <p:cNvPr id="21" name="Rectangle 20"/>
              <p:cNvSpPr/>
              <p:nvPr/>
            </p:nvSpPr>
            <p:spPr>
              <a:xfrm>
                <a:off x="9448800" y="4018200"/>
                <a:ext cx="2743200" cy="550636"/>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DATA LINK</a:t>
                </a:r>
              </a:p>
            </p:txBody>
          </p:sp>
          <p:sp>
            <p:nvSpPr>
              <p:cNvPr id="22" name="Rectangle 21"/>
              <p:cNvSpPr/>
              <p:nvPr/>
            </p:nvSpPr>
            <p:spPr>
              <a:xfrm>
                <a:off x="9448800" y="0"/>
                <a:ext cx="2743200" cy="550636"/>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solidFill>
                      <a:sysClr val="windowText" lastClr="000000"/>
                    </a:solidFill>
                    <a:latin typeface="Arial Black" charset="0"/>
                    <a:ea typeface="Arial Black" charset="0"/>
                    <a:cs typeface="Arial Black" charset="0"/>
                  </a:rPr>
                  <a:t>APPLICATION</a:t>
                </a:r>
              </a:p>
            </p:txBody>
          </p:sp>
          <p:cxnSp>
            <p:nvCxnSpPr>
              <p:cNvPr id="23" name="Straight Arrow Connector 22"/>
              <p:cNvCxnSpPr/>
              <p:nvPr/>
            </p:nvCxnSpPr>
            <p:spPr>
              <a:xfrm>
                <a:off x="10807700" y="5506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10807700" y="18900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10807700" y="32294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10795000" y="4542075"/>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a:off x="4514850" y="5384361"/>
                <a:ext cx="2743200" cy="55063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PHYSICAL </a:t>
                </a:r>
              </a:p>
            </p:txBody>
          </p:sp>
          <p:sp>
            <p:nvSpPr>
              <p:cNvPr id="28" name="Rectangle 27"/>
              <p:cNvSpPr/>
              <p:nvPr/>
            </p:nvSpPr>
            <p:spPr>
              <a:xfrm>
                <a:off x="4514850" y="2705561"/>
                <a:ext cx="2743200" cy="550636"/>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NETWORK</a:t>
                </a:r>
              </a:p>
            </p:txBody>
          </p:sp>
          <p:sp>
            <p:nvSpPr>
              <p:cNvPr id="29" name="Rectangle 28"/>
              <p:cNvSpPr/>
              <p:nvPr/>
            </p:nvSpPr>
            <p:spPr>
              <a:xfrm>
                <a:off x="4514850" y="4044961"/>
                <a:ext cx="2743200" cy="550636"/>
              </a:xfrm>
              <a:prstGeom prst="rect">
                <a:avLst/>
              </a:prstGeom>
              <a:solidFill>
                <a:schemeClr val="accent5">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b="1" dirty="0">
                    <a:latin typeface="Arial Black" charset="0"/>
                    <a:ea typeface="Arial Black" charset="0"/>
                    <a:cs typeface="Arial Black" charset="0"/>
                  </a:rPr>
                  <a:t>DATA LINK</a:t>
                </a:r>
              </a:p>
            </p:txBody>
          </p:sp>
          <p:cxnSp>
            <p:nvCxnSpPr>
              <p:cNvPr id="30" name="Straight Arrow Connector 29"/>
              <p:cNvCxnSpPr/>
              <p:nvPr/>
            </p:nvCxnSpPr>
            <p:spPr>
              <a:xfrm>
                <a:off x="5873750" y="3256197"/>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5861050" y="4568836"/>
                <a:ext cx="0" cy="788764"/>
              </a:xfrm>
              <a:prstGeom prst="straightConnector1">
                <a:avLst/>
              </a:prstGeom>
              <a:ln w="66675">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2635250" y="5789176"/>
                <a:ext cx="1987550" cy="1098550"/>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b="1" dirty="0">
                    <a:solidFill>
                      <a:schemeClr val="tx1"/>
                    </a:solidFill>
                    <a:latin typeface="Arial Black" charset="0"/>
                    <a:ea typeface="Arial Black" charset="0"/>
                    <a:cs typeface="Arial Black" charset="0"/>
                  </a:rPr>
                  <a:t>INTERNET</a:t>
                </a:r>
              </a:p>
            </p:txBody>
          </p:sp>
          <p:sp>
            <p:nvSpPr>
              <p:cNvPr id="33" name="Oval 32"/>
              <p:cNvSpPr/>
              <p:nvPr/>
            </p:nvSpPr>
            <p:spPr>
              <a:xfrm>
                <a:off x="7359650" y="5778050"/>
                <a:ext cx="1987550" cy="1098550"/>
              </a:xfrm>
              <a:prstGeom prst="ellipse">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100" b="1" dirty="0">
                    <a:solidFill>
                      <a:schemeClr val="tx1"/>
                    </a:solidFill>
                    <a:latin typeface="Arial Black" charset="0"/>
                    <a:ea typeface="Arial Black" charset="0"/>
                    <a:cs typeface="Arial Black" charset="0"/>
                  </a:rPr>
                  <a:t>INTERNET</a:t>
                </a:r>
              </a:p>
            </p:txBody>
          </p:sp>
          <p:cxnSp>
            <p:nvCxnSpPr>
              <p:cNvPr id="34" name="Elbow Connector 33"/>
              <p:cNvCxnSpPr>
                <a:stCxn id="6" idx="2"/>
              </p:cNvCxnSpPr>
              <p:nvPr/>
            </p:nvCxnSpPr>
            <p:spPr>
              <a:xfrm rot="5400000" flipH="1" flipV="1">
                <a:off x="1302267" y="6503034"/>
                <a:ext cx="1497566" cy="1168400"/>
              </a:xfrm>
              <a:prstGeom prst="bentConnector5">
                <a:avLst>
                  <a:gd name="adj1" fmla="val -17842"/>
                  <a:gd name="adj2" fmla="val -145109"/>
                  <a:gd name="adj3" fmla="val 64413"/>
                </a:avLst>
              </a:prstGeom>
              <a:ln w="857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p:cNvCxnSpPr/>
              <p:nvPr/>
            </p:nvCxnSpPr>
            <p:spPr>
              <a:xfrm rot="16200000" flipH="1">
                <a:off x="6426886" y="5394561"/>
                <a:ext cx="392328" cy="1473200"/>
              </a:xfrm>
              <a:prstGeom prst="bentConnector2">
                <a:avLst/>
              </a:prstGeom>
              <a:ln w="857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p:cNvCxnSpPr/>
              <p:nvPr/>
            </p:nvCxnSpPr>
            <p:spPr>
              <a:xfrm rot="5400000">
                <a:off x="5052898" y="5504899"/>
                <a:ext cx="403454" cy="1263650"/>
              </a:xfrm>
              <a:prstGeom prst="bentConnector2">
                <a:avLst/>
              </a:prstGeom>
              <a:ln w="857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Elbow Connector 36"/>
              <p:cNvCxnSpPr/>
              <p:nvPr/>
            </p:nvCxnSpPr>
            <p:spPr>
              <a:xfrm rot="5400000">
                <a:off x="9868693" y="5386743"/>
                <a:ext cx="430215" cy="1473200"/>
              </a:xfrm>
              <a:prstGeom prst="bentConnector2">
                <a:avLst/>
              </a:prstGeom>
              <a:ln w="85725">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6" name="TextBox 5"/>
            <p:cNvSpPr txBox="1"/>
            <p:nvPr/>
          </p:nvSpPr>
          <p:spPr>
            <a:xfrm>
              <a:off x="0" y="6334780"/>
              <a:ext cx="2933700" cy="369332"/>
            </a:xfrm>
            <a:prstGeom prst="rect">
              <a:avLst/>
            </a:prstGeom>
            <a:noFill/>
          </p:spPr>
          <p:txBody>
            <a:bodyPr wrap="square" rtlCol="0">
              <a:spAutoFit/>
            </a:bodyPr>
            <a:lstStyle/>
            <a:p>
              <a:r>
                <a:rPr lang="en-GB" b="1" dirty="0">
                  <a:latin typeface="Arial Black" charset="0"/>
                  <a:ea typeface="Arial Black" charset="0"/>
                  <a:cs typeface="Arial Black" charset="0"/>
                </a:rPr>
                <a:t>END SYSTEM</a:t>
              </a:r>
            </a:p>
          </p:txBody>
        </p:sp>
        <p:sp>
          <p:nvSpPr>
            <p:cNvPr id="7" name="TextBox 6"/>
            <p:cNvSpPr txBox="1"/>
            <p:nvPr/>
          </p:nvSpPr>
          <p:spPr>
            <a:xfrm>
              <a:off x="9448800" y="6352328"/>
              <a:ext cx="2933700" cy="369332"/>
            </a:xfrm>
            <a:prstGeom prst="rect">
              <a:avLst/>
            </a:prstGeom>
            <a:noFill/>
          </p:spPr>
          <p:txBody>
            <a:bodyPr wrap="square" rtlCol="0">
              <a:spAutoFit/>
            </a:bodyPr>
            <a:lstStyle/>
            <a:p>
              <a:r>
                <a:rPr lang="en-GB" b="1" dirty="0">
                  <a:latin typeface="Arial Black" charset="0"/>
                  <a:ea typeface="Arial Black" charset="0"/>
                  <a:cs typeface="Arial Black" charset="0"/>
                </a:rPr>
                <a:t>END SYSTEM</a:t>
              </a:r>
            </a:p>
          </p:txBody>
        </p:sp>
        <p:sp>
          <p:nvSpPr>
            <p:cNvPr id="8" name="TextBox 7"/>
            <p:cNvSpPr txBox="1"/>
            <p:nvPr/>
          </p:nvSpPr>
          <p:spPr>
            <a:xfrm>
              <a:off x="5156200" y="6297663"/>
              <a:ext cx="2933700" cy="369332"/>
            </a:xfrm>
            <a:prstGeom prst="rect">
              <a:avLst/>
            </a:prstGeom>
            <a:noFill/>
          </p:spPr>
          <p:txBody>
            <a:bodyPr wrap="square" rtlCol="0">
              <a:spAutoFit/>
            </a:bodyPr>
            <a:lstStyle/>
            <a:p>
              <a:r>
                <a:rPr lang="en-GB" b="1" dirty="0">
                  <a:latin typeface="Arial Black" charset="0"/>
                  <a:ea typeface="Arial Black" charset="0"/>
                  <a:cs typeface="Arial Black" charset="0"/>
                </a:rPr>
                <a:t>ROUTER</a:t>
              </a:r>
            </a:p>
          </p:txBody>
        </p:sp>
      </p:grpSp>
    </p:spTree>
    <p:extLst>
      <p:ext uri="{BB962C8B-B14F-4D97-AF65-F5344CB8AC3E}">
        <p14:creationId xmlns:p14="http://schemas.microsoft.com/office/powerpoint/2010/main" val="10841972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What protocols </a:t>
            </a:r>
          </a:p>
        </p:txBody>
      </p:sp>
      <p:sp>
        <p:nvSpPr>
          <p:cNvPr id="3" name="Content Placeholder 2"/>
          <p:cNvSpPr>
            <a:spLocks noGrp="1"/>
          </p:cNvSpPr>
          <p:nvPr>
            <p:ph idx="1"/>
          </p:nvPr>
        </p:nvSpPr>
        <p:spPr/>
        <p:txBody>
          <a:bodyPr/>
          <a:lstStyle/>
          <a:p>
            <a:r>
              <a:rPr lang="en-GB" dirty="0"/>
              <a:t>We will now look at </a:t>
            </a:r>
          </a:p>
          <a:p>
            <a:r>
              <a:rPr lang="en-GB" dirty="0"/>
              <a:t>HTTP </a:t>
            </a:r>
          </a:p>
          <a:p>
            <a:r>
              <a:rPr lang="en-GB" dirty="0"/>
              <a:t>SMTP</a:t>
            </a:r>
          </a:p>
          <a:p>
            <a:r>
              <a:rPr lang="en-GB" dirty="0"/>
              <a:t>POP</a:t>
            </a:r>
          </a:p>
          <a:p>
            <a:r>
              <a:rPr lang="en-GB" dirty="0"/>
              <a:t>FTP</a:t>
            </a:r>
          </a:p>
          <a:p>
            <a:r>
              <a:rPr lang="en-GB" dirty="0"/>
              <a:t>Ethernet protocol </a:t>
            </a:r>
          </a:p>
          <a:p>
            <a:r>
              <a:rPr lang="en-GB" dirty="0"/>
              <a:t>P2P</a:t>
            </a:r>
          </a:p>
          <a:p>
            <a:r>
              <a:rPr lang="en-GB" dirty="0"/>
              <a:t>Wireless </a:t>
            </a:r>
          </a:p>
        </p:txBody>
      </p:sp>
    </p:spTree>
    <p:extLst>
      <p:ext uri="{BB962C8B-B14F-4D97-AF65-F5344CB8AC3E}">
        <p14:creationId xmlns:p14="http://schemas.microsoft.com/office/powerpoint/2010/main" val="284925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HTTP</a:t>
            </a:r>
          </a:p>
        </p:txBody>
      </p:sp>
      <p:sp>
        <p:nvSpPr>
          <p:cNvPr id="3" name="Content Placeholder 2"/>
          <p:cNvSpPr>
            <a:spLocks noGrp="1"/>
          </p:cNvSpPr>
          <p:nvPr>
            <p:ph idx="1"/>
          </p:nvPr>
        </p:nvSpPr>
        <p:spPr/>
        <p:txBody>
          <a:bodyPr>
            <a:normAutofit fontScale="92500" lnSpcReduction="10000"/>
          </a:bodyPr>
          <a:lstStyle/>
          <a:p>
            <a:r>
              <a:rPr lang="en-GB" dirty="0"/>
              <a:t>Hypertext Transfer Protocol </a:t>
            </a:r>
          </a:p>
          <a:p>
            <a:endParaRPr lang="en-GB" dirty="0"/>
          </a:p>
          <a:p>
            <a:r>
              <a:rPr lang="en-GB" dirty="0"/>
              <a:t>Accessed using a browser</a:t>
            </a:r>
          </a:p>
          <a:p>
            <a:r>
              <a:rPr lang="en-GB" dirty="0"/>
              <a:t>Uses port 80 </a:t>
            </a:r>
          </a:p>
          <a:p>
            <a:endParaRPr lang="en-GB" dirty="0"/>
          </a:p>
          <a:p>
            <a:r>
              <a:rPr lang="en-GB" dirty="0"/>
              <a:t>Most common example is when you type </a:t>
            </a:r>
            <a:r>
              <a:rPr lang="en-GB" dirty="0">
                <a:hlinkClick r:id="rId2"/>
              </a:rPr>
              <a:t>http://www.bing.com</a:t>
            </a:r>
            <a:endParaRPr lang="en-GB" dirty="0"/>
          </a:p>
          <a:p>
            <a:r>
              <a:rPr lang="en-GB" dirty="0"/>
              <a:t>You (client) are making a request to a server</a:t>
            </a:r>
          </a:p>
          <a:p>
            <a:r>
              <a:rPr lang="en-GB" dirty="0"/>
              <a:t>The server responds saying if its okay or not </a:t>
            </a:r>
          </a:p>
          <a:p>
            <a:endParaRPr lang="en-GB" dirty="0"/>
          </a:p>
          <a:p>
            <a:r>
              <a:rPr lang="en-GB" dirty="0"/>
              <a:t>The first line of the HTTP message is the request line. </a:t>
            </a:r>
          </a:p>
          <a:p>
            <a:r>
              <a:rPr lang="en-GB" dirty="0"/>
              <a:t>Then the header is sent </a:t>
            </a:r>
          </a:p>
          <a:p>
            <a:endParaRPr lang="en-GB" dirty="0"/>
          </a:p>
          <a:p>
            <a:r>
              <a:rPr lang="en-GB" dirty="0"/>
              <a:t>All of that is sent using ASCII </a:t>
            </a:r>
          </a:p>
          <a:p>
            <a:r>
              <a:rPr lang="en-GB" dirty="0"/>
              <a:t>The format is &lt;Method&gt; &lt;URL&gt; &lt;Version&gt; CRLF</a:t>
            </a:r>
          </a:p>
        </p:txBody>
      </p:sp>
    </p:spTree>
    <p:extLst>
      <p:ext uri="{BB962C8B-B14F-4D97-AF65-F5344CB8AC3E}">
        <p14:creationId xmlns:p14="http://schemas.microsoft.com/office/powerpoint/2010/main" val="408772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&lt;Method&gt; &lt;URL&gt; &lt;Version&gt; CRLF</a:t>
            </a:r>
          </a:p>
        </p:txBody>
      </p:sp>
      <p:sp>
        <p:nvSpPr>
          <p:cNvPr id="3" name="Content Placeholder 2"/>
          <p:cNvSpPr>
            <a:spLocks noGrp="1"/>
          </p:cNvSpPr>
          <p:nvPr>
            <p:ph idx="1"/>
          </p:nvPr>
        </p:nvSpPr>
        <p:spPr/>
        <p:txBody>
          <a:bodyPr>
            <a:normAutofit fontScale="62500" lnSpcReduction="20000"/>
          </a:bodyPr>
          <a:lstStyle/>
          <a:p>
            <a:r>
              <a:rPr lang="en-GB" dirty="0"/>
              <a:t>&lt;Method&gt; </a:t>
            </a:r>
          </a:p>
          <a:p>
            <a:r>
              <a:rPr lang="en-GB" dirty="0"/>
              <a:t>Says what you want to do with the URL. </a:t>
            </a:r>
          </a:p>
          <a:p>
            <a:r>
              <a:rPr lang="en-GB" dirty="0"/>
              <a:t>Most common method is GET. It means get the URL </a:t>
            </a:r>
          </a:p>
          <a:p>
            <a:r>
              <a:rPr lang="en-GB" dirty="0"/>
              <a:t>You can also have:</a:t>
            </a:r>
          </a:p>
          <a:p>
            <a:r>
              <a:rPr lang="en-GB" dirty="0"/>
              <a:t>POST: Creates an object linked to the URL</a:t>
            </a:r>
          </a:p>
          <a:p>
            <a:r>
              <a:rPr lang="en-GB" dirty="0"/>
              <a:t>HEAD: Same as GET but only gets the HTTP headers not the body</a:t>
            </a:r>
          </a:p>
          <a:p>
            <a:r>
              <a:rPr lang="en-GB" dirty="0"/>
              <a:t>SHOWMETHOD: Returns a description, usually a form </a:t>
            </a:r>
          </a:p>
          <a:p>
            <a:endParaRPr lang="en-GB" dirty="0"/>
          </a:p>
          <a:p>
            <a:r>
              <a:rPr lang="en-GB" dirty="0"/>
              <a:t>&lt;URL&gt;</a:t>
            </a:r>
          </a:p>
          <a:p>
            <a:r>
              <a:rPr lang="en-GB" dirty="0"/>
              <a:t>Uniform Resource Locator </a:t>
            </a:r>
          </a:p>
          <a:p>
            <a:r>
              <a:rPr lang="en-GB" dirty="0"/>
              <a:t>The address of what you want </a:t>
            </a:r>
          </a:p>
          <a:p>
            <a:endParaRPr lang="en-GB" dirty="0"/>
          </a:p>
          <a:p>
            <a:r>
              <a:rPr lang="en-GB" dirty="0"/>
              <a:t>&lt;Version&gt;</a:t>
            </a:r>
          </a:p>
          <a:p>
            <a:r>
              <a:rPr lang="en-GB" dirty="0"/>
              <a:t>There are many different versions of HTTP. Because since it was made, HTTP can do more then just display websites. If no version is specified then HTTP version 0.9 is used</a:t>
            </a:r>
          </a:p>
          <a:p>
            <a:endParaRPr lang="en-GB" dirty="0"/>
          </a:p>
          <a:p>
            <a:r>
              <a:rPr lang="en-GB" dirty="0"/>
              <a:t>CRLF</a:t>
            </a:r>
          </a:p>
          <a:p>
            <a:r>
              <a:rPr lang="en-GB" dirty="0"/>
              <a:t>CR </a:t>
            </a:r>
            <a:r>
              <a:rPr lang="mr-IN" dirty="0"/>
              <a:t>–</a:t>
            </a:r>
            <a:r>
              <a:rPr lang="en-GB" dirty="0"/>
              <a:t> Carriage Return </a:t>
            </a:r>
            <a:r>
              <a:rPr lang="mr-IN" dirty="0"/>
              <a:t>–</a:t>
            </a:r>
            <a:r>
              <a:rPr lang="en-GB" dirty="0"/>
              <a:t> Moves to the beginning of the line </a:t>
            </a:r>
          </a:p>
          <a:p>
            <a:r>
              <a:rPr lang="en-GB" dirty="0"/>
              <a:t>LF </a:t>
            </a:r>
            <a:r>
              <a:rPr lang="mr-IN" dirty="0"/>
              <a:t>–</a:t>
            </a:r>
            <a:r>
              <a:rPr lang="en-GB" dirty="0"/>
              <a:t> Line feed </a:t>
            </a:r>
            <a:r>
              <a:rPr lang="mr-IN" dirty="0"/>
              <a:t>–</a:t>
            </a:r>
            <a:r>
              <a:rPr lang="en-GB" dirty="0"/>
              <a:t> Starts a new line </a:t>
            </a:r>
          </a:p>
          <a:p>
            <a:endParaRPr lang="en-GB" dirty="0"/>
          </a:p>
        </p:txBody>
      </p:sp>
    </p:spTree>
    <p:extLst>
      <p:ext uri="{BB962C8B-B14F-4D97-AF65-F5344CB8AC3E}">
        <p14:creationId xmlns:p14="http://schemas.microsoft.com/office/powerpoint/2010/main" val="34717317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CRLF</a:t>
            </a:r>
          </a:p>
        </p:txBody>
      </p:sp>
      <p:sp>
        <p:nvSpPr>
          <p:cNvPr id="3" name="Content Placeholder 2"/>
          <p:cNvSpPr>
            <a:spLocks noGrp="1"/>
          </p:cNvSpPr>
          <p:nvPr>
            <p:ph idx="1"/>
          </p:nvPr>
        </p:nvSpPr>
        <p:spPr/>
        <p:txBody>
          <a:bodyPr/>
          <a:lstStyle/>
          <a:p>
            <a:r>
              <a:rPr lang="en-GB" dirty="0"/>
              <a:t>Term for when we had typewriters </a:t>
            </a:r>
          </a:p>
          <a:p>
            <a:endParaRPr lang="en-GB" dirty="0"/>
          </a:p>
        </p:txBody>
      </p:sp>
      <p:pic>
        <p:nvPicPr>
          <p:cNvPr id="4" name="typewrit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68400" y="1040492"/>
            <a:ext cx="9429750" cy="5304234"/>
          </a:xfrm>
          <a:prstGeom prst="rect">
            <a:avLst/>
          </a:prstGeom>
        </p:spPr>
      </p:pic>
    </p:spTree>
    <p:extLst>
      <p:ext uri="{BB962C8B-B14F-4D97-AF65-F5344CB8AC3E}">
        <p14:creationId xmlns:p14="http://schemas.microsoft.com/office/powerpoint/2010/main" val="28230580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HTTP</a:t>
            </a:r>
          </a:p>
        </p:txBody>
      </p:sp>
      <p:sp>
        <p:nvSpPr>
          <p:cNvPr id="3" name="Content Placeholder 2"/>
          <p:cNvSpPr>
            <a:spLocks noGrp="1"/>
          </p:cNvSpPr>
          <p:nvPr>
            <p:ph idx="1"/>
          </p:nvPr>
        </p:nvSpPr>
        <p:spPr/>
        <p:txBody>
          <a:bodyPr/>
          <a:lstStyle/>
          <a:p>
            <a:r>
              <a:rPr lang="en-GB" dirty="0"/>
              <a:t>HTTP transmits request to TCP</a:t>
            </a:r>
          </a:p>
          <a:p>
            <a:r>
              <a:rPr lang="en-GB" dirty="0"/>
              <a:t>TCP creates packets</a:t>
            </a:r>
          </a:p>
          <a:p>
            <a:r>
              <a:rPr lang="en-GB" dirty="0"/>
              <a:t>TCP sends first packet to IP using port 80</a:t>
            </a:r>
          </a:p>
          <a:p>
            <a:r>
              <a:rPr lang="en-GB" dirty="0"/>
              <a:t>IP uses the URL and using Domain Name Service DNS gets an IP address</a:t>
            </a:r>
          </a:p>
          <a:p>
            <a:r>
              <a:rPr lang="en-GB" dirty="0"/>
              <a:t>It sends the datagram </a:t>
            </a:r>
          </a:p>
          <a:p>
            <a:endParaRPr lang="en-GB" dirty="0"/>
          </a:p>
          <a:p>
            <a:r>
              <a:rPr lang="en-GB" dirty="0"/>
              <a:t>The datagram is received by the server</a:t>
            </a:r>
          </a:p>
          <a:p>
            <a:r>
              <a:rPr lang="en-GB" dirty="0"/>
              <a:t>IP sends the datagram to TCP</a:t>
            </a:r>
          </a:p>
          <a:p>
            <a:r>
              <a:rPr lang="en-GB" dirty="0"/>
              <a:t>TCP sends an acknowledgement </a:t>
            </a:r>
          </a:p>
          <a:p>
            <a:endParaRPr lang="en-GB" dirty="0"/>
          </a:p>
          <a:p>
            <a:r>
              <a:rPr lang="en-GB" dirty="0"/>
              <a:t>This all means a connection has been made and TCP sends the remaining packets</a:t>
            </a:r>
          </a:p>
          <a:p>
            <a:r>
              <a:rPr lang="en-GB" dirty="0"/>
              <a:t>Application - TCP </a:t>
            </a:r>
            <a:r>
              <a:rPr lang="mr-IN" dirty="0"/>
              <a:t>–</a:t>
            </a:r>
            <a:r>
              <a:rPr lang="en-GB" dirty="0"/>
              <a:t> IP </a:t>
            </a:r>
            <a:r>
              <a:rPr lang="mr-IN" dirty="0"/>
              <a:t>–</a:t>
            </a:r>
            <a:r>
              <a:rPr lang="en-GB" dirty="0"/>
              <a:t> IP </a:t>
            </a:r>
            <a:r>
              <a:rPr lang="mr-IN" dirty="0"/>
              <a:t>–</a:t>
            </a:r>
            <a:r>
              <a:rPr lang="en-GB" dirty="0"/>
              <a:t> TCP </a:t>
            </a:r>
            <a:r>
              <a:rPr lang="mr-IN" dirty="0"/>
              <a:t>–</a:t>
            </a:r>
            <a:r>
              <a:rPr lang="en-GB" dirty="0"/>
              <a:t> Application </a:t>
            </a:r>
          </a:p>
        </p:txBody>
      </p:sp>
    </p:spTree>
    <p:extLst>
      <p:ext uri="{BB962C8B-B14F-4D97-AF65-F5344CB8AC3E}">
        <p14:creationId xmlns:p14="http://schemas.microsoft.com/office/powerpoint/2010/main" val="33589326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Email Protocol</a:t>
            </a:r>
          </a:p>
        </p:txBody>
      </p:sp>
      <p:sp>
        <p:nvSpPr>
          <p:cNvPr id="3" name="Content Placeholder 2"/>
          <p:cNvSpPr>
            <a:spLocks noGrp="1"/>
          </p:cNvSpPr>
          <p:nvPr>
            <p:ph idx="1"/>
          </p:nvPr>
        </p:nvSpPr>
        <p:spPr/>
        <p:txBody>
          <a:bodyPr/>
          <a:lstStyle/>
          <a:p>
            <a:r>
              <a:rPr lang="en-GB" dirty="0"/>
              <a:t>We have POP3 </a:t>
            </a:r>
            <a:r>
              <a:rPr lang="mr-IN" dirty="0"/>
              <a:t>–</a:t>
            </a:r>
            <a:r>
              <a:rPr lang="en-GB" dirty="0"/>
              <a:t> Post Office Protocol </a:t>
            </a:r>
          </a:p>
          <a:p>
            <a:r>
              <a:rPr lang="en-GB" dirty="0"/>
              <a:t>SMTP </a:t>
            </a:r>
            <a:r>
              <a:rPr lang="mr-IN" dirty="0"/>
              <a:t>–</a:t>
            </a:r>
            <a:r>
              <a:rPr lang="en-GB" dirty="0"/>
              <a:t> Simple Mail Transfer Protocol </a:t>
            </a:r>
          </a:p>
          <a:p>
            <a:r>
              <a:rPr lang="en-GB" dirty="0"/>
              <a:t>IMAP </a:t>
            </a:r>
            <a:r>
              <a:rPr lang="mr-IN" dirty="0"/>
              <a:t>–</a:t>
            </a:r>
            <a:r>
              <a:rPr lang="en-GB" dirty="0"/>
              <a:t> Internet Message Access Protocol </a:t>
            </a:r>
          </a:p>
          <a:p>
            <a:endParaRPr lang="en-GB" dirty="0"/>
          </a:p>
          <a:p>
            <a:r>
              <a:rPr lang="en-GB" dirty="0"/>
              <a:t>All of them are built on a client server relationship. </a:t>
            </a:r>
          </a:p>
          <a:p>
            <a:r>
              <a:rPr lang="en-GB" dirty="0"/>
              <a:t>But instead of a web server, it</a:t>
            </a:r>
            <a:r>
              <a:rPr lang="mr-IN" dirty="0"/>
              <a:t>’</a:t>
            </a:r>
            <a:r>
              <a:rPr lang="en-GB" dirty="0"/>
              <a:t>s a mail server. </a:t>
            </a:r>
          </a:p>
          <a:p>
            <a:endParaRPr lang="en-GB" dirty="0"/>
          </a:p>
          <a:p>
            <a:endParaRPr lang="en-GB" dirty="0"/>
          </a:p>
        </p:txBody>
      </p:sp>
    </p:spTree>
    <p:extLst>
      <p:ext uri="{BB962C8B-B14F-4D97-AF65-F5344CB8AC3E}">
        <p14:creationId xmlns:p14="http://schemas.microsoft.com/office/powerpoint/2010/main" val="32557910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SMTP</a:t>
            </a:r>
          </a:p>
        </p:txBody>
      </p:sp>
      <p:sp>
        <p:nvSpPr>
          <p:cNvPr id="3" name="Content Placeholder 2"/>
          <p:cNvSpPr>
            <a:spLocks noGrp="1"/>
          </p:cNvSpPr>
          <p:nvPr>
            <p:ph idx="1"/>
          </p:nvPr>
        </p:nvSpPr>
        <p:spPr>
          <a:xfrm>
            <a:off x="0" y="506186"/>
            <a:ext cx="5080000" cy="6351813"/>
          </a:xfrm>
        </p:spPr>
        <p:txBody>
          <a:bodyPr>
            <a:normAutofit lnSpcReduction="10000"/>
          </a:bodyPr>
          <a:lstStyle/>
          <a:p>
            <a:r>
              <a:rPr lang="en-GB" dirty="0"/>
              <a:t>Simple Mail Transfer Protocol </a:t>
            </a:r>
          </a:p>
          <a:p>
            <a:r>
              <a:rPr lang="en-GB" dirty="0"/>
              <a:t>You (Client) sends an email. </a:t>
            </a:r>
          </a:p>
          <a:p>
            <a:r>
              <a:rPr lang="en-GB" dirty="0"/>
              <a:t>This goes to a mail server</a:t>
            </a:r>
          </a:p>
          <a:p>
            <a:endParaRPr lang="en-GB" dirty="0"/>
          </a:p>
          <a:p>
            <a:r>
              <a:rPr lang="en-GB" dirty="0"/>
              <a:t>Then this mail server behaves like it was a client for the receiving sever </a:t>
            </a:r>
          </a:p>
          <a:p>
            <a:endParaRPr lang="en-GB" dirty="0"/>
          </a:p>
          <a:p>
            <a:r>
              <a:rPr lang="en-GB" dirty="0"/>
              <a:t>The receiving server gets the message</a:t>
            </a:r>
          </a:p>
          <a:p>
            <a:endParaRPr lang="en-GB" dirty="0"/>
          </a:p>
          <a:p>
            <a:r>
              <a:rPr lang="en-GB" dirty="0"/>
              <a:t>It</a:t>
            </a:r>
            <a:r>
              <a:rPr lang="mr-IN" dirty="0"/>
              <a:t>’</a:t>
            </a:r>
            <a:r>
              <a:rPr lang="en-GB" dirty="0"/>
              <a:t>s a push protocol because it pushes mail to the recipient server</a:t>
            </a:r>
          </a:p>
        </p:txBody>
      </p:sp>
      <p:pic>
        <p:nvPicPr>
          <p:cNvPr id="4" name="Picture 3"/>
          <p:cNvPicPr>
            <a:picLocks noChangeAspect="1"/>
          </p:cNvPicPr>
          <p:nvPr/>
        </p:nvPicPr>
        <p:blipFill>
          <a:blip r:embed="rId2"/>
          <a:stretch>
            <a:fillRect/>
          </a:stretch>
        </p:blipFill>
        <p:spPr>
          <a:xfrm>
            <a:off x="5268129" y="1198481"/>
            <a:ext cx="1655741" cy="1655741"/>
          </a:xfrm>
          <a:prstGeom prst="rect">
            <a:avLst/>
          </a:prstGeom>
        </p:spPr>
      </p:pic>
      <p:sp>
        <p:nvSpPr>
          <p:cNvPr id="5" name="Rectangle 4"/>
          <p:cNvSpPr/>
          <p:nvPr/>
        </p:nvSpPr>
        <p:spPr>
          <a:xfrm>
            <a:off x="7946786" y="1124993"/>
            <a:ext cx="1941052" cy="1802715"/>
          </a:xfrm>
          <a:prstGeom prst="rect">
            <a:avLst/>
          </a:prstGeom>
          <a:solidFill>
            <a:srgbClr val="FF85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Arial Black" charset="0"/>
                <a:ea typeface="Arial Black" charset="0"/>
                <a:cs typeface="Arial Black" charset="0"/>
              </a:rPr>
              <a:t>MAIL SERVER</a:t>
            </a:r>
          </a:p>
        </p:txBody>
      </p:sp>
      <p:sp>
        <p:nvSpPr>
          <p:cNvPr id="6" name="Oval 5"/>
          <p:cNvSpPr/>
          <p:nvPr/>
        </p:nvSpPr>
        <p:spPr>
          <a:xfrm>
            <a:off x="9550400" y="3029968"/>
            <a:ext cx="2641600" cy="982759"/>
          </a:xfrm>
          <a:prstGeom prst="ellipse">
            <a:avLst/>
          </a:prstGeom>
          <a:solidFill>
            <a:schemeClr val="accent4">
              <a:lumMod val="60000"/>
              <a:lumOff val="40000"/>
            </a:schemeClr>
          </a:soli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dirty="0">
                <a:solidFill>
                  <a:schemeClr val="tx1"/>
                </a:solidFill>
                <a:latin typeface="Arial Black" charset="0"/>
                <a:ea typeface="Arial Black" charset="0"/>
                <a:cs typeface="Arial Black" charset="0"/>
              </a:rPr>
              <a:t>INTERNET</a:t>
            </a:r>
          </a:p>
        </p:txBody>
      </p:sp>
      <p:sp>
        <p:nvSpPr>
          <p:cNvPr id="7" name="Rectangle 6"/>
          <p:cNvSpPr/>
          <p:nvPr/>
        </p:nvSpPr>
        <p:spPr>
          <a:xfrm>
            <a:off x="7946786" y="4134850"/>
            <a:ext cx="1941052" cy="1802715"/>
          </a:xfrm>
          <a:prstGeom prst="rect">
            <a:avLst/>
          </a:prstGeom>
          <a:solidFill>
            <a:srgbClr val="FF85FF"/>
          </a:solid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Arial Black" charset="0"/>
                <a:ea typeface="Arial Black" charset="0"/>
                <a:cs typeface="Arial Black" charset="0"/>
              </a:rPr>
              <a:t>MAIL SERVER</a:t>
            </a:r>
          </a:p>
        </p:txBody>
      </p:sp>
      <p:pic>
        <p:nvPicPr>
          <p:cNvPr id="8" name="Picture 7"/>
          <p:cNvPicPr>
            <a:picLocks noChangeAspect="1"/>
          </p:cNvPicPr>
          <p:nvPr/>
        </p:nvPicPr>
        <p:blipFill>
          <a:blip r:embed="rId2"/>
          <a:stretch>
            <a:fillRect/>
          </a:stretch>
        </p:blipFill>
        <p:spPr>
          <a:xfrm>
            <a:off x="5268128" y="4208336"/>
            <a:ext cx="1655741" cy="1655741"/>
          </a:xfrm>
          <a:prstGeom prst="rect">
            <a:avLst/>
          </a:prstGeom>
        </p:spPr>
      </p:pic>
      <p:cxnSp>
        <p:nvCxnSpPr>
          <p:cNvPr id="11" name="Straight Arrow Connector 10"/>
          <p:cNvCxnSpPr>
            <a:stCxn id="4" idx="3"/>
            <a:endCxn id="5" idx="1"/>
          </p:cNvCxnSpPr>
          <p:nvPr/>
        </p:nvCxnSpPr>
        <p:spPr>
          <a:xfrm flipV="1">
            <a:off x="6923870" y="2026351"/>
            <a:ext cx="1022916" cy="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a:stCxn id="5" idx="3"/>
          </p:cNvCxnSpPr>
          <p:nvPr/>
        </p:nvCxnSpPr>
        <p:spPr>
          <a:xfrm>
            <a:off x="9887838" y="2026351"/>
            <a:ext cx="983362" cy="1023480"/>
          </a:xfrm>
          <a:prstGeom prst="bentConnector2">
            <a:avLst/>
          </a:prstGeom>
          <a:ln w="762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Elbow Connector 14"/>
          <p:cNvCxnSpPr>
            <a:stCxn id="6" idx="4"/>
            <a:endCxn id="7" idx="3"/>
          </p:cNvCxnSpPr>
          <p:nvPr/>
        </p:nvCxnSpPr>
        <p:spPr>
          <a:xfrm rot="5400000">
            <a:off x="9867779" y="4032786"/>
            <a:ext cx="1023481" cy="983362"/>
          </a:xfrm>
          <a:prstGeom prst="bentConnector2">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7" idx="1"/>
          </p:cNvCxnSpPr>
          <p:nvPr/>
        </p:nvCxnSpPr>
        <p:spPr>
          <a:xfrm flipH="1" flipV="1">
            <a:off x="6923869" y="5036207"/>
            <a:ext cx="1022917" cy="1"/>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51794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POP3 </a:t>
            </a:r>
          </a:p>
        </p:txBody>
      </p:sp>
      <p:sp>
        <p:nvSpPr>
          <p:cNvPr id="3" name="Content Placeholder 2"/>
          <p:cNvSpPr>
            <a:spLocks noGrp="1"/>
          </p:cNvSpPr>
          <p:nvPr>
            <p:ph idx="1"/>
          </p:nvPr>
        </p:nvSpPr>
        <p:spPr/>
        <p:txBody>
          <a:bodyPr/>
          <a:lstStyle/>
          <a:p>
            <a:r>
              <a:rPr lang="en-GB" dirty="0"/>
              <a:t>Once the email is on the receiving mail server, there are two ways you can get it from the server. </a:t>
            </a:r>
          </a:p>
          <a:p>
            <a:endParaRPr lang="en-GB" dirty="0"/>
          </a:p>
          <a:p>
            <a:r>
              <a:rPr lang="en-GB" dirty="0"/>
              <a:t>POP3 : Post Office Protocol 3</a:t>
            </a:r>
          </a:p>
          <a:p>
            <a:r>
              <a:rPr lang="en-GB" dirty="0"/>
              <a:t>Pull protocol</a:t>
            </a:r>
          </a:p>
          <a:p>
            <a:r>
              <a:rPr lang="en-GB" dirty="0"/>
              <a:t>Gets / Pulls your message from the server</a:t>
            </a:r>
          </a:p>
          <a:p>
            <a:r>
              <a:rPr lang="en-GB" dirty="0"/>
              <a:t>Once its on your client, its removed from server </a:t>
            </a:r>
          </a:p>
          <a:p>
            <a:r>
              <a:rPr lang="en-GB" dirty="0"/>
              <a:t>Very simple </a:t>
            </a:r>
          </a:p>
          <a:p>
            <a:r>
              <a:rPr lang="en-GB" dirty="0"/>
              <a:t>Only useful if you use only one client </a:t>
            </a:r>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675665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IMAP</a:t>
            </a:r>
          </a:p>
        </p:txBody>
      </p:sp>
      <p:sp>
        <p:nvSpPr>
          <p:cNvPr id="3" name="Content Placeholder 2"/>
          <p:cNvSpPr>
            <a:spLocks noGrp="1"/>
          </p:cNvSpPr>
          <p:nvPr>
            <p:ph idx="1"/>
          </p:nvPr>
        </p:nvSpPr>
        <p:spPr/>
        <p:txBody>
          <a:bodyPr/>
          <a:lstStyle/>
          <a:p>
            <a:r>
              <a:rPr lang="en-GB" dirty="0"/>
              <a:t>Internet Message Access Protocol </a:t>
            </a:r>
          </a:p>
          <a:p>
            <a:endParaRPr lang="en-GB" dirty="0"/>
          </a:p>
          <a:p>
            <a:r>
              <a:rPr lang="en-GB" dirty="0"/>
              <a:t>Same as POP3 but:</a:t>
            </a:r>
          </a:p>
          <a:p>
            <a:r>
              <a:rPr lang="en-GB" dirty="0"/>
              <a:t>Leaves your message on the server, </a:t>
            </a:r>
          </a:p>
          <a:p>
            <a:r>
              <a:rPr lang="en-GB" dirty="0"/>
              <a:t>If you read on client, it shows up as read on server</a:t>
            </a:r>
          </a:p>
          <a:p>
            <a:r>
              <a:rPr lang="en-GB" dirty="0"/>
              <a:t>Can use multiple clients </a:t>
            </a:r>
          </a:p>
          <a:p>
            <a:r>
              <a:rPr lang="en-GB" dirty="0"/>
              <a:t>Can have calendars, contact lists</a:t>
            </a:r>
          </a:p>
          <a:p>
            <a:endParaRPr lang="en-GB" dirty="0"/>
          </a:p>
          <a:p>
            <a:r>
              <a:rPr lang="en-GB" dirty="0"/>
              <a:t>Its far better then POP3, but POP3 came before IMAP. </a:t>
            </a:r>
          </a:p>
          <a:p>
            <a:endParaRPr lang="en-GB" dirty="0"/>
          </a:p>
          <a:p>
            <a:r>
              <a:rPr lang="en-GB" dirty="0"/>
              <a:t>But even with IMAP, POP3 and SMTP </a:t>
            </a:r>
            <a:r>
              <a:rPr lang="mr-IN" dirty="0"/>
              <a:t>–</a:t>
            </a:r>
            <a:r>
              <a:rPr lang="en-GB" dirty="0"/>
              <a:t> most people now access their mail using a web browser, so they are using HTTP for mail and port 80 </a:t>
            </a:r>
          </a:p>
        </p:txBody>
      </p:sp>
    </p:spTree>
    <p:extLst>
      <p:ext uri="{BB962C8B-B14F-4D97-AF65-F5344CB8AC3E}">
        <p14:creationId xmlns:p14="http://schemas.microsoft.com/office/powerpoint/2010/main" val="3982375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F004C-C73B-A347-9054-DD5F7C3DEB36}"/>
              </a:ext>
            </a:extLst>
          </p:cNvPr>
          <p:cNvSpPr>
            <a:spLocks noGrp="1"/>
          </p:cNvSpPr>
          <p:nvPr>
            <p:ph type="title"/>
          </p:nvPr>
        </p:nvSpPr>
        <p:spPr/>
        <p:txBody>
          <a:bodyPr>
            <a:normAutofit fontScale="90000"/>
          </a:bodyPr>
          <a:lstStyle/>
          <a:p>
            <a:r>
              <a:rPr lang="en-GB" dirty="0"/>
              <a:t>Notes</a:t>
            </a:r>
          </a:p>
        </p:txBody>
      </p:sp>
      <p:sp>
        <p:nvSpPr>
          <p:cNvPr id="3" name="Content Placeholder 2">
            <a:extLst>
              <a:ext uri="{FF2B5EF4-FFF2-40B4-BE49-F238E27FC236}">
                <a16:creationId xmlns:a16="http://schemas.microsoft.com/office/drawing/2014/main" id="{F0E6FC31-BA43-6941-BD60-1A2F9EC5408D}"/>
              </a:ext>
            </a:extLst>
          </p:cNvPr>
          <p:cNvSpPr>
            <a:spLocks noGrp="1"/>
          </p:cNvSpPr>
          <p:nvPr>
            <p:ph idx="1"/>
          </p:nvPr>
        </p:nvSpPr>
        <p:spPr>
          <a:solidFill>
            <a:schemeClr val="accent2"/>
          </a:solidFill>
        </p:spPr>
        <p:txBody>
          <a:bodyPr/>
          <a:lstStyle/>
          <a:p>
            <a:r>
              <a:rPr lang="en-GB" dirty="0"/>
              <a:t>Some slides are in yellow. </a:t>
            </a:r>
          </a:p>
          <a:p>
            <a:r>
              <a:rPr lang="en-GB" dirty="0"/>
              <a:t>These yellow ones are not in your 9618 syllabus but they were in the 9608 syllabus. </a:t>
            </a:r>
          </a:p>
          <a:p>
            <a:endParaRPr lang="en-GB" dirty="0"/>
          </a:p>
          <a:p>
            <a:r>
              <a:rPr lang="en-GB" dirty="0"/>
              <a:t>I want to cover them quickly because I just don’t trust the exam paper not to mention them. </a:t>
            </a:r>
          </a:p>
        </p:txBody>
      </p:sp>
    </p:spTree>
    <p:extLst>
      <p:ext uri="{BB962C8B-B14F-4D97-AF65-F5344CB8AC3E}">
        <p14:creationId xmlns:p14="http://schemas.microsoft.com/office/powerpoint/2010/main" val="7301868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FTP</a:t>
            </a:r>
          </a:p>
        </p:txBody>
      </p:sp>
      <p:sp>
        <p:nvSpPr>
          <p:cNvPr id="3" name="Content Placeholder 2"/>
          <p:cNvSpPr>
            <a:spLocks noGrp="1"/>
          </p:cNvSpPr>
          <p:nvPr>
            <p:ph idx="1"/>
          </p:nvPr>
        </p:nvSpPr>
        <p:spPr/>
        <p:txBody>
          <a:bodyPr>
            <a:normAutofit fontScale="92500" lnSpcReduction="20000"/>
          </a:bodyPr>
          <a:lstStyle/>
          <a:p>
            <a:r>
              <a:rPr lang="en-GB" dirty="0"/>
              <a:t>File Transfer Protocol </a:t>
            </a:r>
          </a:p>
          <a:p>
            <a:endParaRPr lang="en-GB" dirty="0"/>
          </a:p>
          <a:p>
            <a:r>
              <a:rPr lang="en-GB" dirty="0"/>
              <a:t>Just like with email (SMTP, POP, IMAP) this is becoming less common as people use web browsers and port 80</a:t>
            </a:r>
          </a:p>
          <a:p>
            <a:endParaRPr lang="en-GB" dirty="0"/>
          </a:p>
          <a:p>
            <a:r>
              <a:rPr lang="en-GB" dirty="0"/>
              <a:t>FTP lets you upload files to a web server. </a:t>
            </a:r>
          </a:p>
          <a:p>
            <a:r>
              <a:rPr lang="en-GB" dirty="0"/>
              <a:t>You need to have special software on your client to use FTP. Its called FTP client </a:t>
            </a:r>
          </a:p>
          <a:p>
            <a:r>
              <a:rPr lang="en-GB" dirty="0"/>
              <a:t>You can upload multiple files </a:t>
            </a:r>
          </a:p>
          <a:p>
            <a:endParaRPr lang="en-GB" dirty="0"/>
          </a:p>
          <a:p>
            <a:r>
              <a:rPr lang="en-GB" dirty="0"/>
              <a:t>There are two things you must do:</a:t>
            </a:r>
          </a:p>
          <a:p>
            <a:r>
              <a:rPr lang="en-GB" dirty="0"/>
              <a:t>Establish a connection / Control port</a:t>
            </a:r>
          </a:p>
          <a:p>
            <a:r>
              <a:rPr lang="en-GB" dirty="0"/>
              <a:t>Send the data  / Data port</a:t>
            </a:r>
          </a:p>
          <a:p>
            <a:endParaRPr lang="en-GB" dirty="0"/>
          </a:p>
          <a:p>
            <a:r>
              <a:rPr lang="en-GB" dirty="0"/>
              <a:t>Both, establishing connection and sending the data are done on different ports. The way its done its either passive FTP or Active FTP</a:t>
            </a:r>
          </a:p>
        </p:txBody>
      </p:sp>
    </p:spTree>
    <p:extLst>
      <p:ext uri="{BB962C8B-B14F-4D97-AF65-F5344CB8AC3E}">
        <p14:creationId xmlns:p14="http://schemas.microsoft.com/office/powerpoint/2010/main" val="41859846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Active FTP</a:t>
            </a:r>
          </a:p>
        </p:txBody>
      </p:sp>
      <p:sp>
        <p:nvSpPr>
          <p:cNvPr id="3" name="Content Placeholder 2"/>
          <p:cNvSpPr>
            <a:spLocks noGrp="1"/>
          </p:cNvSpPr>
          <p:nvPr>
            <p:ph idx="1"/>
          </p:nvPr>
        </p:nvSpPr>
        <p:spPr/>
        <p:txBody>
          <a:bodyPr/>
          <a:lstStyle/>
          <a:p>
            <a:r>
              <a:rPr lang="en-GB" dirty="0"/>
              <a:t>This is where the client establishes the control link using port 21</a:t>
            </a:r>
          </a:p>
          <a:p>
            <a:endParaRPr lang="en-GB" dirty="0"/>
          </a:p>
          <a:p>
            <a:endParaRPr lang="en-GB" dirty="0"/>
          </a:p>
          <a:p>
            <a:endParaRPr lang="en-GB" dirty="0"/>
          </a:p>
          <a:p>
            <a:endParaRPr lang="en-GB" dirty="0"/>
          </a:p>
          <a:p>
            <a:r>
              <a:rPr lang="en-GB" dirty="0"/>
              <a:t>The server then tries to connect back to the client using port 20. </a:t>
            </a:r>
          </a:p>
          <a:p>
            <a:r>
              <a:rPr lang="en-GB" dirty="0"/>
              <a:t>The server picks a random port to connect to. </a:t>
            </a:r>
          </a:p>
          <a:p>
            <a:endParaRPr lang="en-GB" dirty="0"/>
          </a:p>
          <a:p>
            <a:endParaRPr lang="en-GB" dirty="0"/>
          </a:p>
          <a:p>
            <a:endParaRPr lang="en-GB" dirty="0"/>
          </a:p>
          <a:p>
            <a:endParaRPr lang="en-GB" dirty="0"/>
          </a:p>
          <a:p>
            <a:r>
              <a:rPr lang="en-GB" dirty="0"/>
              <a:t>But because it</a:t>
            </a:r>
            <a:r>
              <a:rPr lang="mr-IN" dirty="0"/>
              <a:t>’</a:t>
            </a:r>
            <a:r>
              <a:rPr lang="en-GB" dirty="0"/>
              <a:t>s a random port, your firewall may block this.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100" y="1129393"/>
            <a:ext cx="6273800" cy="17018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100" y="4092442"/>
            <a:ext cx="6781800" cy="1843705"/>
          </a:xfrm>
          <a:prstGeom prst="rect">
            <a:avLst/>
          </a:prstGeom>
        </p:spPr>
      </p:pic>
    </p:spTree>
    <p:extLst>
      <p:ext uri="{BB962C8B-B14F-4D97-AF65-F5344CB8AC3E}">
        <p14:creationId xmlns:p14="http://schemas.microsoft.com/office/powerpoint/2010/main" val="37912267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Passive FTP</a:t>
            </a:r>
          </a:p>
        </p:txBody>
      </p:sp>
      <p:sp>
        <p:nvSpPr>
          <p:cNvPr id="6" name="Content Placeholder 5"/>
          <p:cNvSpPr>
            <a:spLocks noGrp="1"/>
          </p:cNvSpPr>
          <p:nvPr>
            <p:ph idx="1"/>
          </p:nvPr>
        </p:nvSpPr>
        <p:spPr/>
        <p:txBody>
          <a:bodyPr/>
          <a:lstStyle/>
          <a:p>
            <a:r>
              <a:rPr lang="en-GB" dirty="0"/>
              <a:t>That problem doesn’t happen with passive because the client sets the control port and the data port</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1800" y="1816100"/>
            <a:ext cx="8834606" cy="2476500"/>
          </a:xfrm>
          <a:prstGeom prst="rect">
            <a:avLst/>
          </a:prstGeom>
        </p:spPr>
      </p:pic>
    </p:spTree>
    <p:extLst>
      <p:ext uri="{BB962C8B-B14F-4D97-AF65-F5344CB8AC3E}">
        <p14:creationId xmlns:p14="http://schemas.microsoft.com/office/powerpoint/2010/main" val="33828121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Ethernet Protocol </a:t>
            </a:r>
          </a:p>
        </p:txBody>
      </p:sp>
      <p:sp>
        <p:nvSpPr>
          <p:cNvPr id="3" name="Content Placeholder 2"/>
          <p:cNvSpPr>
            <a:spLocks noGrp="1"/>
          </p:cNvSpPr>
          <p:nvPr>
            <p:ph idx="1"/>
          </p:nvPr>
        </p:nvSpPr>
        <p:spPr>
          <a:solidFill>
            <a:schemeClr val="accent4"/>
          </a:solidFill>
        </p:spPr>
        <p:txBody>
          <a:bodyPr/>
          <a:lstStyle/>
          <a:p>
            <a:r>
              <a:rPr lang="en-GB" dirty="0"/>
              <a:t>Most popular protocol </a:t>
            </a:r>
          </a:p>
          <a:p>
            <a:r>
              <a:rPr lang="en-GB" dirty="0"/>
              <a:t>Used on LANs</a:t>
            </a:r>
          </a:p>
          <a:p>
            <a:endParaRPr lang="en-GB" dirty="0"/>
          </a:p>
          <a:p>
            <a:r>
              <a:rPr lang="en-GB" dirty="0"/>
              <a:t>Over 30 years old. Has gone though many generations </a:t>
            </a:r>
          </a:p>
          <a:p>
            <a:r>
              <a:rPr lang="en-GB" dirty="0"/>
              <a:t>Went from 10MBps, 100MBps, Gigabit, 10gigabit and 100 gigabit</a:t>
            </a:r>
          </a:p>
          <a:p>
            <a:r>
              <a:rPr lang="en-GB" dirty="0"/>
              <a:t>So standard/traditional, fast then gigabit</a:t>
            </a:r>
          </a:p>
          <a:p>
            <a:endParaRPr lang="en-GB" dirty="0"/>
          </a:p>
          <a:p>
            <a:r>
              <a:rPr lang="en-GB" dirty="0"/>
              <a:t>Ethernet protocol uses frames to transmit data</a:t>
            </a:r>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6271654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Ethernet Frame</a:t>
            </a:r>
          </a:p>
        </p:txBody>
      </p:sp>
      <p:sp>
        <p:nvSpPr>
          <p:cNvPr id="3" name="Content Placeholder 2"/>
          <p:cNvSpPr>
            <a:spLocks noGrp="1"/>
          </p:cNvSpPr>
          <p:nvPr>
            <p:ph idx="1"/>
          </p:nvPr>
        </p:nvSpPr>
        <p:spPr>
          <a:solidFill>
            <a:schemeClr val="accent4"/>
          </a:solidFill>
        </p:spPr>
        <p:txBody>
          <a:bodyPr>
            <a:normAutofit/>
          </a:bodyPr>
          <a:lstStyle/>
          <a:p>
            <a:r>
              <a:rPr lang="en-GB" dirty="0"/>
              <a:t>Now remember we said data link layer does some frames. Well if that data is going on Ethernet and Ethernet protocol is used then the frame made would be an Ethernet frame.</a:t>
            </a:r>
          </a:p>
          <a:p>
            <a:endParaRPr lang="en-GB" dirty="0"/>
          </a:p>
          <a:p>
            <a:endParaRPr lang="en-GB" dirty="0"/>
          </a:p>
          <a:p>
            <a:endParaRPr lang="en-GB" dirty="0"/>
          </a:p>
          <a:p>
            <a:endParaRPr lang="en-GB" dirty="0"/>
          </a:p>
          <a:p>
            <a:endParaRPr lang="en-GB" dirty="0"/>
          </a:p>
          <a:p>
            <a:endParaRPr lang="en-GB" dirty="0"/>
          </a:p>
          <a:p>
            <a:r>
              <a:rPr lang="en-GB" dirty="0"/>
              <a:t>You got the destination and source address along with 2 bytes for Ether Type. This is what protocol is used to encapsulate the frame. </a:t>
            </a:r>
          </a:p>
          <a:p>
            <a:r>
              <a:rPr lang="en-GB" dirty="0"/>
              <a:t>Then we have our data then some of our error checking (Cycle Redundancy Check) or Checksums </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243" y="1864125"/>
            <a:ext cx="12294243" cy="2720575"/>
          </a:xfrm>
          <a:prstGeom prst="rect">
            <a:avLst/>
          </a:prstGeom>
        </p:spPr>
      </p:pic>
    </p:spTree>
    <p:extLst>
      <p:ext uri="{BB962C8B-B14F-4D97-AF65-F5344CB8AC3E}">
        <p14:creationId xmlns:p14="http://schemas.microsoft.com/office/powerpoint/2010/main" val="41566449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Frames</a:t>
            </a:r>
          </a:p>
        </p:txBody>
      </p:sp>
      <p:sp>
        <p:nvSpPr>
          <p:cNvPr id="3" name="Content Placeholder 2"/>
          <p:cNvSpPr>
            <a:spLocks noGrp="1"/>
          </p:cNvSpPr>
          <p:nvPr>
            <p:ph idx="1"/>
          </p:nvPr>
        </p:nvSpPr>
        <p:spPr>
          <a:solidFill>
            <a:schemeClr val="accent4"/>
          </a:solidFill>
        </p:spPr>
        <p:txBody>
          <a:bodyPr/>
          <a:lstStyle/>
          <a:p>
            <a:r>
              <a:rPr lang="en-GB" dirty="0"/>
              <a:t>If you look at the destination and source address, there are 6 bytes / 48 bits </a:t>
            </a:r>
          </a:p>
          <a:p>
            <a:endParaRPr lang="en-GB" dirty="0"/>
          </a:p>
          <a:p>
            <a:r>
              <a:rPr lang="en-GB" dirty="0"/>
              <a:t>Its enough (for now) to have a unique identifier for each Network Interface Card (NIC)</a:t>
            </a:r>
          </a:p>
          <a:p>
            <a:endParaRPr lang="en-GB" dirty="0"/>
          </a:p>
          <a:p>
            <a:r>
              <a:rPr lang="en-GB" dirty="0"/>
              <a:t>The reason that this identifier is called a MAC (Media Access Control) address is because its set by the MAC sub-layer in the data link layer.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243" y="4137424"/>
            <a:ext cx="12294243" cy="2720575"/>
          </a:xfrm>
          <a:prstGeom prst="rect">
            <a:avLst/>
          </a:prstGeom>
        </p:spPr>
      </p:pic>
    </p:spTree>
    <p:extLst>
      <p:ext uri="{BB962C8B-B14F-4D97-AF65-F5344CB8AC3E}">
        <p14:creationId xmlns:p14="http://schemas.microsoft.com/office/powerpoint/2010/main" val="2822092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Where was it used</a:t>
            </a:r>
          </a:p>
        </p:txBody>
      </p:sp>
      <p:sp>
        <p:nvSpPr>
          <p:cNvPr id="3" name="Content Placeholder 2"/>
          <p:cNvSpPr>
            <a:spLocks noGrp="1"/>
          </p:cNvSpPr>
          <p:nvPr>
            <p:ph idx="1"/>
          </p:nvPr>
        </p:nvSpPr>
        <p:spPr>
          <a:solidFill>
            <a:schemeClr val="accent4"/>
          </a:solidFill>
        </p:spPr>
        <p:txBody>
          <a:bodyPr/>
          <a:lstStyle/>
          <a:p>
            <a:r>
              <a:rPr lang="en-GB" dirty="0"/>
              <a:t>Ethernet protocol is primarily used in bus topologies and star topologies (where a hub is used)  </a:t>
            </a:r>
          </a:p>
          <a:p>
            <a:endParaRPr lang="en-GB" dirty="0"/>
          </a:p>
          <a:p>
            <a:r>
              <a:rPr lang="en-GB" dirty="0"/>
              <a:t>With both of these topologies a signal is broadcast among all the devices. But here we have a problem. Because you are using a shared medium (backbone cable or a hub) it may be the case that some devices would want to send a message at the same time using the same medium. </a:t>
            </a:r>
          </a:p>
          <a:p>
            <a:endParaRPr lang="en-GB" dirty="0"/>
          </a:p>
          <a:p>
            <a:r>
              <a:rPr lang="en-GB" dirty="0"/>
              <a:t>If this happens they would collide. </a:t>
            </a:r>
          </a:p>
          <a:p>
            <a:endParaRPr lang="en-GB" dirty="0"/>
          </a:p>
          <a:p>
            <a:r>
              <a:rPr lang="en-GB" dirty="0"/>
              <a:t> </a:t>
            </a:r>
          </a:p>
        </p:txBody>
      </p:sp>
    </p:spTree>
    <p:extLst>
      <p:ext uri="{BB962C8B-B14F-4D97-AF65-F5344CB8AC3E}">
        <p14:creationId xmlns:p14="http://schemas.microsoft.com/office/powerpoint/2010/main" val="39891482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Collisions</a:t>
            </a:r>
          </a:p>
        </p:txBody>
      </p:sp>
      <p:sp>
        <p:nvSpPr>
          <p:cNvPr id="3" name="Content Placeholder 2"/>
          <p:cNvSpPr>
            <a:spLocks noGrp="1"/>
          </p:cNvSpPr>
          <p:nvPr>
            <p:ph idx="1"/>
          </p:nvPr>
        </p:nvSpPr>
        <p:spPr>
          <a:solidFill>
            <a:schemeClr val="accent4"/>
          </a:solidFill>
        </p:spPr>
        <p:txBody>
          <a:bodyPr/>
          <a:lstStyle/>
          <a:p>
            <a:r>
              <a:rPr lang="en-GB" dirty="0"/>
              <a:t>If a signal is being sent it</a:t>
            </a:r>
            <a:r>
              <a:rPr lang="mr-IN" dirty="0"/>
              <a:t>’</a:t>
            </a:r>
            <a:r>
              <a:rPr lang="en-GB" dirty="0"/>
              <a:t>s the same as saying electricity is being sent is the same as saying the line has a voltage. </a:t>
            </a:r>
          </a:p>
          <a:p>
            <a:endParaRPr lang="en-GB" dirty="0"/>
          </a:p>
          <a:p>
            <a:r>
              <a:rPr lang="en-GB" dirty="0"/>
              <a:t>So an end system would be told “wait for this long after voltage has stopped, then send your data” </a:t>
            </a:r>
          </a:p>
          <a:p>
            <a:endParaRPr lang="en-GB" dirty="0"/>
          </a:p>
          <a:p>
            <a:r>
              <a:rPr lang="en-GB" dirty="0"/>
              <a:t>But even this method didn’t work because what if two end systems both waited and then both decided to send. You’ll still end up with a collision. </a:t>
            </a:r>
          </a:p>
          <a:p>
            <a:endParaRPr lang="en-GB" dirty="0"/>
          </a:p>
          <a:p>
            <a:r>
              <a:rPr lang="en-GB" dirty="0"/>
              <a:t>How do you know if a collision occurs</a:t>
            </a:r>
            <a:r>
              <a:rPr lang="mr-IN" dirty="0"/>
              <a:t>…</a:t>
            </a:r>
            <a:r>
              <a:rPr lang="en-GB" dirty="0"/>
              <a:t>well the signal (which is electricity) hits another signal and causes an electrical power spike. </a:t>
            </a:r>
          </a:p>
          <a:p>
            <a:endParaRPr lang="en-GB" dirty="0"/>
          </a:p>
          <a:p>
            <a:r>
              <a:rPr lang="en-GB" dirty="0"/>
              <a:t>That is how CSMA / CD </a:t>
            </a:r>
            <a:r>
              <a:rPr lang="mr-IN" dirty="0"/>
              <a:t>–</a:t>
            </a:r>
            <a:r>
              <a:rPr lang="en-GB" dirty="0"/>
              <a:t> Carrier Sense Multiple Access / Collision Detection </a:t>
            </a:r>
          </a:p>
        </p:txBody>
      </p:sp>
    </p:spTree>
    <p:extLst>
      <p:ext uri="{BB962C8B-B14F-4D97-AF65-F5344CB8AC3E}">
        <p14:creationId xmlns:p14="http://schemas.microsoft.com/office/powerpoint/2010/main" val="25377870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CSMA /CA</a:t>
            </a:r>
          </a:p>
        </p:txBody>
      </p:sp>
      <p:sp>
        <p:nvSpPr>
          <p:cNvPr id="3" name="Content Placeholder 2"/>
          <p:cNvSpPr>
            <a:spLocks noGrp="1"/>
          </p:cNvSpPr>
          <p:nvPr>
            <p:ph idx="1"/>
          </p:nvPr>
        </p:nvSpPr>
        <p:spPr>
          <a:solidFill>
            <a:schemeClr val="accent4"/>
          </a:solidFill>
        </p:spPr>
        <p:txBody>
          <a:bodyPr/>
          <a:lstStyle/>
          <a:p>
            <a:r>
              <a:rPr lang="en-GB" dirty="0"/>
              <a:t>This is another method. </a:t>
            </a:r>
          </a:p>
          <a:p>
            <a:r>
              <a:rPr lang="en-GB" dirty="0"/>
              <a:t>This is not in your syllabus </a:t>
            </a:r>
          </a:p>
          <a:p>
            <a:endParaRPr lang="en-GB" dirty="0"/>
          </a:p>
          <a:p>
            <a:r>
              <a:rPr lang="en-GB" dirty="0"/>
              <a:t>Carrier Sense Multiple Access / Collision Avoidance is similar to CSMA/CD </a:t>
            </a:r>
          </a:p>
          <a:p>
            <a:endParaRPr lang="en-GB" dirty="0"/>
          </a:p>
          <a:p>
            <a:r>
              <a:rPr lang="en-GB" dirty="0"/>
              <a:t>But instead of sending the actual data, its sends a warning packet. When other devices hear the warning packet they won’t send anything. </a:t>
            </a:r>
          </a:p>
          <a:p>
            <a:endParaRPr lang="en-GB" dirty="0"/>
          </a:p>
          <a:p>
            <a:r>
              <a:rPr lang="en-GB" dirty="0"/>
              <a:t>But if two devices send a warning packet at the same time, a collision happens just like before. </a:t>
            </a:r>
          </a:p>
          <a:p>
            <a:endParaRPr lang="en-GB" dirty="0"/>
          </a:p>
        </p:txBody>
      </p:sp>
    </p:spTree>
    <p:extLst>
      <p:ext uri="{BB962C8B-B14F-4D97-AF65-F5344CB8AC3E}">
        <p14:creationId xmlns:p14="http://schemas.microsoft.com/office/powerpoint/2010/main" val="18433327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Do we need it?</a:t>
            </a:r>
          </a:p>
        </p:txBody>
      </p:sp>
      <p:sp>
        <p:nvSpPr>
          <p:cNvPr id="3" name="Content Placeholder 2"/>
          <p:cNvSpPr>
            <a:spLocks noGrp="1"/>
          </p:cNvSpPr>
          <p:nvPr>
            <p:ph idx="1"/>
          </p:nvPr>
        </p:nvSpPr>
        <p:spPr>
          <a:solidFill>
            <a:schemeClr val="accent4"/>
          </a:solidFill>
        </p:spPr>
        <p:txBody>
          <a:bodyPr/>
          <a:lstStyle/>
          <a:p>
            <a:r>
              <a:rPr lang="en-GB" dirty="0"/>
              <a:t>If a star network still uses a hub then we still need CSMA/CD </a:t>
            </a:r>
          </a:p>
          <a:p>
            <a:endParaRPr lang="en-GB" dirty="0"/>
          </a:p>
          <a:p>
            <a:r>
              <a:rPr lang="en-GB" dirty="0"/>
              <a:t>But most star networks use a switch, which uses a switch table and its links are full duplex, which means data can send both ways anyway. So we don</a:t>
            </a:r>
            <a:r>
              <a:rPr lang="mr-IN" dirty="0"/>
              <a:t>’</a:t>
            </a:r>
            <a:r>
              <a:rPr lang="en-GB" dirty="0"/>
              <a:t>t need CSMA/CD </a:t>
            </a:r>
          </a:p>
        </p:txBody>
      </p:sp>
    </p:spTree>
    <p:extLst>
      <p:ext uri="{BB962C8B-B14F-4D97-AF65-F5344CB8AC3E}">
        <p14:creationId xmlns:p14="http://schemas.microsoft.com/office/powerpoint/2010/main" val="2712581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Protocols</a:t>
            </a:r>
          </a:p>
        </p:txBody>
      </p:sp>
      <p:sp>
        <p:nvSpPr>
          <p:cNvPr id="3" name="Content Placeholder 2"/>
          <p:cNvSpPr>
            <a:spLocks noGrp="1"/>
          </p:cNvSpPr>
          <p:nvPr>
            <p:ph idx="1"/>
          </p:nvPr>
        </p:nvSpPr>
        <p:spPr/>
        <p:txBody>
          <a:bodyPr/>
          <a:lstStyle/>
          <a:p>
            <a:r>
              <a:rPr lang="en-GB" dirty="0"/>
              <a:t>Welcome to the most overly complicated topics about networks </a:t>
            </a:r>
          </a:p>
          <a:p>
            <a:endParaRPr lang="en-GB" dirty="0"/>
          </a:p>
          <a:p>
            <a:r>
              <a:rPr lang="en-GB" dirty="0"/>
              <a:t>Protocols</a:t>
            </a:r>
          </a:p>
          <a:p>
            <a:endParaRPr lang="en-GB" dirty="0"/>
          </a:p>
          <a:p>
            <a:r>
              <a:rPr lang="en-GB" dirty="0"/>
              <a:t>You are smart and can speak Chinese and English. </a:t>
            </a:r>
          </a:p>
          <a:p>
            <a:endParaRPr lang="en-GB" dirty="0"/>
          </a:p>
          <a:p>
            <a:r>
              <a:rPr lang="en-GB" dirty="0"/>
              <a:t>I can speak Japanese, English, Hindi, Urdu, French, Russian and Kazakh</a:t>
            </a:r>
          </a:p>
          <a:p>
            <a:endParaRPr lang="en-GB" dirty="0"/>
          </a:p>
          <a:p>
            <a:r>
              <a:rPr lang="en-GB" dirty="0"/>
              <a:t>If we are to speak together </a:t>
            </a:r>
            <a:r>
              <a:rPr lang="mr-IN" dirty="0"/>
              <a:t>–</a:t>
            </a:r>
            <a:r>
              <a:rPr lang="en-GB" dirty="0"/>
              <a:t> what is the language we need to use?</a:t>
            </a:r>
          </a:p>
          <a:p>
            <a:r>
              <a:rPr lang="en-GB" dirty="0"/>
              <a:t>English is our protocol </a:t>
            </a:r>
          </a:p>
          <a:p>
            <a:r>
              <a:rPr lang="en-GB" dirty="0"/>
              <a:t>But there are rules to English</a:t>
            </a:r>
          </a:p>
        </p:txBody>
      </p:sp>
    </p:spTree>
    <p:extLst>
      <p:ext uri="{BB962C8B-B14F-4D97-AF65-F5344CB8AC3E}">
        <p14:creationId xmlns:p14="http://schemas.microsoft.com/office/powerpoint/2010/main" val="19262180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Peer-to-Peer P2P</a:t>
            </a:r>
          </a:p>
        </p:txBody>
      </p:sp>
      <p:sp>
        <p:nvSpPr>
          <p:cNvPr id="3" name="Content Placeholder 2"/>
          <p:cNvSpPr>
            <a:spLocks noGrp="1"/>
          </p:cNvSpPr>
          <p:nvPr>
            <p:ph idx="1"/>
          </p:nvPr>
        </p:nvSpPr>
        <p:spPr/>
        <p:txBody>
          <a:bodyPr/>
          <a:lstStyle/>
          <a:p>
            <a:r>
              <a:rPr lang="en-GB" dirty="0"/>
              <a:t>Remember point-to-point</a:t>
            </a:r>
            <a:r>
              <a:rPr lang="mr-IN" dirty="0"/>
              <a:t>…</a:t>
            </a:r>
            <a:r>
              <a:rPr lang="en-GB" dirty="0"/>
              <a:t>.where one end system links to another end system. </a:t>
            </a:r>
          </a:p>
          <a:p>
            <a:r>
              <a:rPr lang="en-GB" dirty="0"/>
              <a:t>Peer-to-peer is the same but MANY end points are connected. Like a big mesh network, but be careful because a mesh network can have a server and P2P does not. </a:t>
            </a:r>
          </a:p>
          <a:p>
            <a:endParaRPr lang="en-GB" dirty="0"/>
          </a:p>
          <a:p>
            <a:r>
              <a:rPr lang="en-GB" dirty="0"/>
              <a:t>Because all the end systems are connected together there is:</a:t>
            </a:r>
          </a:p>
          <a:p>
            <a:endParaRPr lang="en-GB" dirty="0"/>
          </a:p>
          <a:p>
            <a:r>
              <a:rPr lang="en-GB" dirty="0"/>
              <a:t>No control</a:t>
            </a:r>
          </a:p>
          <a:p>
            <a:r>
              <a:rPr lang="en-GB" dirty="0"/>
              <a:t>No structure </a:t>
            </a:r>
          </a:p>
          <a:p>
            <a:endParaRPr lang="en-GB" dirty="0"/>
          </a:p>
          <a:p>
            <a:r>
              <a:rPr lang="en-GB" dirty="0"/>
              <a:t>A end device is also called a peer, hence the name Peer-to-Peer</a:t>
            </a:r>
          </a:p>
        </p:txBody>
      </p:sp>
    </p:spTree>
    <p:extLst>
      <p:ext uri="{BB962C8B-B14F-4D97-AF65-F5344CB8AC3E}">
        <p14:creationId xmlns:p14="http://schemas.microsoft.com/office/powerpoint/2010/main" val="21294391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P2P</a:t>
            </a:r>
          </a:p>
        </p:txBody>
      </p:sp>
      <p:sp>
        <p:nvSpPr>
          <p:cNvPr id="3" name="Content Placeholder 2"/>
          <p:cNvSpPr>
            <a:spLocks noGrp="1"/>
          </p:cNvSpPr>
          <p:nvPr>
            <p:ph idx="1"/>
          </p:nvPr>
        </p:nvSpPr>
        <p:spPr/>
        <p:txBody>
          <a:bodyPr>
            <a:normAutofit fontScale="85000" lnSpcReduction="20000"/>
          </a:bodyPr>
          <a:lstStyle/>
          <a:p>
            <a:r>
              <a:rPr lang="en-GB" dirty="0"/>
              <a:t>Why use it? </a:t>
            </a:r>
          </a:p>
          <a:p>
            <a:endParaRPr lang="en-GB" dirty="0"/>
          </a:p>
          <a:p>
            <a:r>
              <a:rPr lang="en-GB" dirty="0"/>
              <a:t>For bit torrent files. </a:t>
            </a:r>
          </a:p>
          <a:p>
            <a:r>
              <a:rPr lang="en-GB" dirty="0"/>
              <a:t>Bit torrent is a protocol. </a:t>
            </a:r>
          </a:p>
          <a:p>
            <a:endParaRPr lang="en-GB" dirty="0"/>
          </a:p>
          <a:p>
            <a:r>
              <a:rPr lang="en-GB" dirty="0"/>
              <a:t>Video questions:</a:t>
            </a:r>
          </a:p>
          <a:p>
            <a:r>
              <a:rPr lang="en-GB" dirty="0"/>
              <a:t>1: What is a torrent file?</a:t>
            </a:r>
          </a:p>
          <a:p>
            <a:r>
              <a:rPr lang="en-GB" dirty="0"/>
              <a:t>2: How is a torrent file different to a data file?</a:t>
            </a:r>
          </a:p>
          <a:p>
            <a:r>
              <a:rPr lang="en-GB" dirty="0"/>
              <a:t>3: What is a seed?</a:t>
            </a:r>
          </a:p>
          <a:p>
            <a:r>
              <a:rPr lang="en-GB" dirty="0"/>
              <a:t>4: Where is the location of the server(s) stored?</a:t>
            </a:r>
          </a:p>
          <a:p>
            <a:r>
              <a:rPr lang="en-GB" dirty="0"/>
              <a:t>5: What is a peer?</a:t>
            </a:r>
          </a:p>
          <a:p>
            <a:r>
              <a:rPr lang="en-GB" dirty="0"/>
              <a:t>6: What happens when you download part of a file?</a:t>
            </a:r>
          </a:p>
          <a:p>
            <a:r>
              <a:rPr lang="en-GB" dirty="0"/>
              <a:t>7: Do you need special software to use torrents?</a:t>
            </a:r>
          </a:p>
          <a:p>
            <a:r>
              <a:rPr lang="en-GB" dirty="0"/>
              <a:t>8: Give two advantages to torrents</a:t>
            </a:r>
          </a:p>
          <a:p>
            <a:r>
              <a:rPr lang="en-GB" dirty="0"/>
              <a:t>9: Give a disadvantage </a:t>
            </a:r>
          </a:p>
          <a:p>
            <a:r>
              <a:rPr lang="en-GB" dirty="0"/>
              <a:t>10: What’s the difference between tracker and torrent?</a:t>
            </a:r>
          </a:p>
        </p:txBody>
      </p:sp>
    </p:spTree>
    <p:extLst>
      <p:ext uri="{BB962C8B-B14F-4D97-AF65-F5344CB8AC3E}">
        <p14:creationId xmlns:p14="http://schemas.microsoft.com/office/powerpoint/2010/main" val="32685298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GB" dirty="0"/>
          </a:p>
        </p:txBody>
      </p:sp>
      <p:pic>
        <p:nvPicPr>
          <p:cNvPr id="4" name="Bit torrent">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0850" y="506413"/>
            <a:ext cx="11291888" cy="6351587"/>
          </a:xfrm>
        </p:spPr>
      </p:pic>
    </p:spTree>
    <p:extLst>
      <p:ext uri="{BB962C8B-B14F-4D97-AF65-F5344CB8AC3E}">
        <p14:creationId xmlns:p14="http://schemas.microsoft.com/office/powerpoint/2010/main" val="184735316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English</a:t>
            </a:r>
          </a:p>
        </p:txBody>
      </p:sp>
      <p:sp>
        <p:nvSpPr>
          <p:cNvPr id="3" name="Content Placeholder 2"/>
          <p:cNvSpPr>
            <a:spLocks noGrp="1"/>
          </p:cNvSpPr>
          <p:nvPr>
            <p:ph idx="1"/>
          </p:nvPr>
        </p:nvSpPr>
        <p:spPr/>
        <p:txBody>
          <a:bodyPr/>
          <a:lstStyle/>
          <a:p>
            <a:endParaRPr lang="en-GB" dirty="0"/>
          </a:p>
          <a:p>
            <a:r>
              <a:rPr lang="en-GB" dirty="0"/>
              <a:t>Scenario: You are meeting someone new for the first time.</a:t>
            </a:r>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r>
              <a:rPr lang="en-GB" dirty="0"/>
              <a:t>Even though are protocol is English in both examples, there are still rules to follow. </a:t>
            </a:r>
          </a:p>
        </p:txBody>
      </p:sp>
      <p:sp>
        <p:nvSpPr>
          <p:cNvPr id="4" name="TextBox 3"/>
          <p:cNvSpPr txBox="1"/>
          <p:nvPr/>
        </p:nvSpPr>
        <p:spPr>
          <a:xfrm>
            <a:off x="148388" y="1861457"/>
            <a:ext cx="6043865" cy="3416320"/>
          </a:xfrm>
          <a:prstGeom prst="rect">
            <a:avLst/>
          </a:prstGeom>
          <a:noFill/>
        </p:spPr>
        <p:txBody>
          <a:bodyPr wrap="square" rtlCol="0">
            <a:spAutoFit/>
          </a:bodyPr>
          <a:lstStyle/>
          <a:p>
            <a:r>
              <a:rPr lang="en-GB" sz="2400" b="1" dirty="0">
                <a:solidFill>
                  <a:srgbClr val="7030A0"/>
                </a:solidFill>
              </a:rPr>
              <a:t>1: Hello, nice to meet you. What’s your name?</a:t>
            </a:r>
          </a:p>
          <a:p>
            <a:r>
              <a:rPr lang="en-GB" sz="2400" b="1" dirty="0">
                <a:solidFill>
                  <a:srgbClr val="FF0000"/>
                </a:solidFill>
              </a:rPr>
              <a:t>2: Hi, my name is Sarah </a:t>
            </a:r>
          </a:p>
          <a:p>
            <a:r>
              <a:rPr lang="en-GB" sz="2400" b="1" dirty="0">
                <a:solidFill>
                  <a:srgbClr val="7030A0"/>
                </a:solidFill>
              </a:rPr>
              <a:t>1: I’m Jack. What do you do in your free time?</a:t>
            </a:r>
          </a:p>
          <a:p>
            <a:r>
              <a:rPr lang="en-GB" sz="2400" b="1" dirty="0">
                <a:solidFill>
                  <a:srgbClr val="FF0000"/>
                </a:solidFill>
              </a:rPr>
              <a:t>2: I like going to the zoo and eating food</a:t>
            </a:r>
          </a:p>
          <a:p>
            <a:r>
              <a:rPr lang="en-GB" sz="2400" b="1" dirty="0">
                <a:solidFill>
                  <a:srgbClr val="7030A0"/>
                </a:solidFill>
              </a:rPr>
              <a:t>1: Let’s go to the zoo</a:t>
            </a:r>
          </a:p>
          <a:p>
            <a:r>
              <a:rPr lang="en-GB" sz="2400" b="1" dirty="0">
                <a:solidFill>
                  <a:srgbClr val="FF0000"/>
                </a:solidFill>
              </a:rPr>
              <a:t>2: Can we get some burgers?</a:t>
            </a:r>
          </a:p>
          <a:p>
            <a:r>
              <a:rPr lang="en-GB" sz="2400" b="1" dirty="0">
                <a:solidFill>
                  <a:srgbClr val="7030A0"/>
                </a:solidFill>
              </a:rPr>
              <a:t>1: I like burgers!</a:t>
            </a:r>
          </a:p>
          <a:p>
            <a:r>
              <a:rPr lang="en-GB" sz="2400" b="1" dirty="0">
                <a:solidFill>
                  <a:srgbClr val="FF0000"/>
                </a:solidFill>
              </a:rPr>
              <a:t>2: Okay, lets go!</a:t>
            </a:r>
          </a:p>
          <a:p>
            <a:r>
              <a:rPr lang="en-GB" sz="2400" b="1" dirty="0">
                <a:solidFill>
                  <a:srgbClr val="7030A0"/>
                </a:solidFill>
              </a:rPr>
              <a:t>1: Great!!</a:t>
            </a:r>
          </a:p>
        </p:txBody>
      </p:sp>
      <p:sp>
        <p:nvSpPr>
          <p:cNvPr id="5" name="TextBox 4"/>
          <p:cNvSpPr txBox="1"/>
          <p:nvPr/>
        </p:nvSpPr>
        <p:spPr>
          <a:xfrm>
            <a:off x="6096000" y="1861457"/>
            <a:ext cx="6043865" cy="4154984"/>
          </a:xfrm>
          <a:prstGeom prst="rect">
            <a:avLst/>
          </a:prstGeom>
          <a:noFill/>
        </p:spPr>
        <p:txBody>
          <a:bodyPr wrap="square" rtlCol="0">
            <a:spAutoFit/>
          </a:bodyPr>
          <a:lstStyle/>
          <a:p>
            <a:r>
              <a:rPr lang="en-GB" sz="2400" b="1" dirty="0">
                <a:solidFill>
                  <a:srgbClr val="7030A0"/>
                </a:solidFill>
              </a:rPr>
              <a:t>1: I like burgers!</a:t>
            </a:r>
          </a:p>
          <a:p>
            <a:r>
              <a:rPr lang="en-GB" sz="2400" b="1" dirty="0">
                <a:solidFill>
                  <a:srgbClr val="7030A0"/>
                </a:solidFill>
              </a:rPr>
              <a:t>1: Let’s go to the zoo</a:t>
            </a:r>
          </a:p>
          <a:p>
            <a:r>
              <a:rPr lang="en-GB" sz="2400" b="1" dirty="0">
                <a:solidFill>
                  <a:srgbClr val="FF0000"/>
                </a:solidFill>
              </a:rPr>
              <a:t>2: Hi, my name is Sarah </a:t>
            </a:r>
          </a:p>
          <a:p>
            <a:r>
              <a:rPr lang="en-GB" sz="2400" b="1" dirty="0">
                <a:solidFill>
                  <a:srgbClr val="7030A0"/>
                </a:solidFill>
              </a:rPr>
              <a:t>1: Hello, nice to meet you. What’s your name?</a:t>
            </a:r>
          </a:p>
          <a:p>
            <a:r>
              <a:rPr lang="en-GB" sz="2400" b="1" dirty="0">
                <a:solidFill>
                  <a:srgbClr val="7030A0"/>
                </a:solidFill>
              </a:rPr>
              <a:t>1: Great!!</a:t>
            </a:r>
          </a:p>
          <a:p>
            <a:r>
              <a:rPr lang="en-GB" sz="2400" b="1" dirty="0">
                <a:solidFill>
                  <a:srgbClr val="FF0000"/>
                </a:solidFill>
              </a:rPr>
              <a:t>2: Can we get some burgers?</a:t>
            </a:r>
          </a:p>
          <a:p>
            <a:r>
              <a:rPr lang="en-GB" sz="2400" b="1" dirty="0">
                <a:solidFill>
                  <a:srgbClr val="FF0000"/>
                </a:solidFill>
              </a:rPr>
              <a:t>2: I like going to the zoo and eating food</a:t>
            </a:r>
          </a:p>
          <a:p>
            <a:r>
              <a:rPr lang="en-GB" sz="2400" b="1" dirty="0">
                <a:solidFill>
                  <a:srgbClr val="7030A0"/>
                </a:solidFill>
              </a:rPr>
              <a:t>1: I’m Jack. What do you do in your free time?</a:t>
            </a:r>
          </a:p>
          <a:p>
            <a:r>
              <a:rPr lang="en-GB" sz="2400" b="1" dirty="0">
                <a:solidFill>
                  <a:srgbClr val="FF0000"/>
                </a:solidFill>
              </a:rPr>
              <a:t>2: Okay, lets go!</a:t>
            </a:r>
          </a:p>
          <a:p>
            <a:endParaRPr lang="en-GB" sz="2400" b="1" dirty="0">
              <a:solidFill>
                <a:srgbClr val="7030A0"/>
              </a:solidFill>
            </a:endParaRPr>
          </a:p>
          <a:p>
            <a:endParaRPr lang="en-GB" sz="2400" b="1" dirty="0">
              <a:solidFill>
                <a:srgbClr val="7030A0"/>
              </a:solidFill>
            </a:endParaRPr>
          </a:p>
        </p:txBody>
      </p:sp>
    </p:spTree>
    <p:extLst>
      <p:ext uri="{BB962C8B-B14F-4D97-AF65-F5344CB8AC3E}">
        <p14:creationId xmlns:p14="http://schemas.microsoft.com/office/powerpoint/2010/main" val="4086214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Protocols and Models</a:t>
            </a:r>
          </a:p>
        </p:txBody>
      </p:sp>
      <p:sp>
        <p:nvSpPr>
          <p:cNvPr id="3" name="Content Placeholder 2"/>
          <p:cNvSpPr>
            <a:spLocks noGrp="1"/>
          </p:cNvSpPr>
          <p:nvPr>
            <p:ph idx="1"/>
          </p:nvPr>
        </p:nvSpPr>
        <p:spPr/>
        <p:txBody>
          <a:bodyPr>
            <a:normAutofit fontScale="92500" lnSpcReduction="20000"/>
          </a:bodyPr>
          <a:lstStyle/>
          <a:p>
            <a:r>
              <a:rPr lang="en-GB" dirty="0"/>
              <a:t>TCP stands for Transmission Control Protocol </a:t>
            </a:r>
          </a:p>
          <a:p>
            <a:r>
              <a:rPr lang="en-GB" dirty="0"/>
              <a:t>IP = Internet Protocol </a:t>
            </a:r>
          </a:p>
          <a:p>
            <a:endParaRPr lang="en-GB" dirty="0"/>
          </a:p>
          <a:p>
            <a:r>
              <a:rPr lang="en-GB" dirty="0"/>
              <a:t>Both are used together so often that they are referred to as TCP/IP </a:t>
            </a:r>
          </a:p>
          <a:p>
            <a:endParaRPr lang="en-GB" dirty="0"/>
          </a:p>
          <a:p>
            <a:r>
              <a:rPr lang="en-GB" dirty="0"/>
              <a:t>They are part of the OSI Model</a:t>
            </a:r>
          </a:p>
          <a:p>
            <a:r>
              <a:rPr lang="en-GB" dirty="0"/>
              <a:t>OSI Model = Open Systems Interconnection </a:t>
            </a:r>
          </a:p>
          <a:p>
            <a:endParaRPr lang="en-GB" dirty="0"/>
          </a:p>
          <a:p>
            <a:r>
              <a:rPr lang="en-GB" dirty="0"/>
              <a:t>Now TCP / IP are not the only protocol. There are many protocols. All of them do roughly the same job but do it in a different way. </a:t>
            </a:r>
          </a:p>
          <a:p>
            <a:endParaRPr lang="en-GB" dirty="0"/>
          </a:p>
          <a:p>
            <a:r>
              <a:rPr lang="en-GB" dirty="0"/>
              <a:t>The OSI model was made so we have one standard that these protocols can map themselves to. </a:t>
            </a:r>
          </a:p>
          <a:p>
            <a:endParaRPr lang="en-GB" dirty="0"/>
          </a:p>
          <a:p>
            <a:r>
              <a:rPr lang="en-GB" dirty="0"/>
              <a:t>OSI says how you should send data to another device, TCP is a protocol saying this is the method you should use. If you are sending over the Internet then you should also use IP</a:t>
            </a:r>
          </a:p>
          <a:p>
            <a:endParaRPr lang="en-GB" dirty="0"/>
          </a:p>
        </p:txBody>
      </p:sp>
    </p:spTree>
    <p:extLst>
      <p:ext uri="{BB962C8B-B14F-4D97-AF65-F5344CB8AC3E}">
        <p14:creationId xmlns:p14="http://schemas.microsoft.com/office/powerpoint/2010/main" val="21996353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OSI vs TCP/IP</a:t>
            </a:r>
          </a:p>
        </p:txBody>
      </p:sp>
      <p:sp>
        <p:nvSpPr>
          <p:cNvPr id="3" name="Content Placeholder 2"/>
          <p:cNvSpPr>
            <a:spLocks noGrp="1"/>
          </p:cNvSpPr>
          <p:nvPr>
            <p:ph idx="1"/>
          </p:nvPr>
        </p:nvSpPr>
        <p:spPr/>
        <p:txBody>
          <a:bodyPr/>
          <a:lstStyle/>
          <a:p>
            <a:r>
              <a:rPr lang="en-GB" dirty="0"/>
              <a:t>We will use the Kurose / Forouzan method to draw TCP/IP. Its what Cambridge uses</a:t>
            </a:r>
          </a:p>
          <a:p>
            <a:r>
              <a:rPr lang="en-GB" dirty="0"/>
              <a:t>You will notice that the Application layer of TCP/IP maps to 3 layers in OSI</a:t>
            </a:r>
          </a:p>
          <a:p>
            <a:r>
              <a:rPr lang="en-GB" dirty="0"/>
              <a:t>TCP lives in layer 4 (transport) and IP lives in layer 3 (Network)</a:t>
            </a:r>
          </a:p>
          <a:p>
            <a:endParaRPr lang="en-GB" dirty="0"/>
          </a:p>
          <a:p>
            <a:endParaRPr lang="en-GB" dirty="0"/>
          </a:p>
          <a:p>
            <a:endParaRPr lang="en-GB" dirty="0"/>
          </a:p>
          <a:p>
            <a:endParaRPr lang="en-GB" dirty="0"/>
          </a:p>
        </p:txBody>
      </p:sp>
      <p:graphicFrame>
        <p:nvGraphicFramePr>
          <p:cNvPr id="4" name="Table 3"/>
          <p:cNvGraphicFramePr>
            <a:graphicFrameLocks noGrp="1"/>
          </p:cNvGraphicFramePr>
          <p:nvPr/>
        </p:nvGraphicFramePr>
        <p:xfrm>
          <a:off x="2311400" y="2042160"/>
          <a:ext cx="7569200" cy="4815840"/>
        </p:xfrm>
        <a:graphic>
          <a:graphicData uri="http://schemas.openxmlformats.org/drawingml/2006/table">
            <a:tbl>
              <a:tblPr firstRow="1" bandRow="1">
                <a:tableStyleId>{5C22544A-7EE6-4342-B048-85BDC9FD1C3A}</a:tableStyleId>
              </a:tblPr>
              <a:tblGrid>
                <a:gridCol w="3784600">
                  <a:extLst>
                    <a:ext uri="{9D8B030D-6E8A-4147-A177-3AD203B41FA5}">
                      <a16:colId xmlns:a16="http://schemas.microsoft.com/office/drawing/2014/main" val="20000"/>
                    </a:ext>
                  </a:extLst>
                </a:gridCol>
                <a:gridCol w="3784600">
                  <a:extLst>
                    <a:ext uri="{9D8B030D-6E8A-4147-A177-3AD203B41FA5}">
                      <a16:colId xmlns:a16="http://schemas.microsoft.com/office/drawing/2014/main" val="20001"/>
                    </a:ext>
                  </a:extLst>
                </a:gridCol>
              </a:tblGrid>
              <a:tr h="370840">
                <a:tc>
                  <a:txBody>
                    <a:bodyPr/>
                    <a:lstStyle/>
                    <a:p>
                      <a:pPr algn="ctr"/>
                      <a:r>
                        <a:rPr lang="en-GB" sz="4400" b="1" i="0" dirty="0">
                          <a:latin typeface="Arial Black" charset="0"/>
                          <a:ea typeface="Arial Black" charset="0"/>
                          <a:cs typeface="Arial Black" charset="0"/>
                        </a:rPr>
                        <a:t>OSI Model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pPr algn="ctr"/>
                      <a:r>
                        <a:rPr lang="en-GB" sz="4400" b="1" i="0" dirty="0">
                          <a:latin typeface="Arial Black" charset="0"/>
                          <a:ea typeface="Arial Black" charset="0"/>
                          <a:cs typeface="Arial Black" charset="0"/>
                        </a:rPr>
                        <a:t>TCP / IP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extLst>
                  <a:ext uri="{0D108BD9-81ED-4DB2-BD59-A6C34878D82A}">
                    <a16:rowId xmlns:a16="http://schemas.microsoft.com/office/drawing/2014/main" val="10000"/>
                  </a:ext>
                </a:extLst>
              </a:tr>
              <a:tr h="370840">
                <a:tc>
                  <a:txBody>
                    <a:bodyPr/>
                    <a:lstStyle/>
                    <a:p>
                      <a:pPr algn="ctr"/>
                      <a:r>
                        <a:rPr lang="en-GB" sz="3200" b="1" i="0" dirty="0">
                          <a:latin typeface="Arial Black" charset="0"/>
                          <a:ea typeface="Arial Black" charset="0"/>
                          <a:cs typeface="Arial Black" charset="0"/>
                        </a:rPr>
                        <a:t>Application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rowSpan="3">
                  <a:txBody>
                    <a:bodyPr/>
                    <a:lstStyle/>
                    <a:p>
                      <a:pPr algn="ctr"/>
                      <a:r>
                        <a:rPr lang="en-GB" sz="3200" b="1" i="0" dirty="0">
                          <a:latin typeface="Arial Black" charset="0"/>
                          <a:ea typeface="Arial Black" charset="0"/>
                          <a:cs typeface="Arial Black" charset="0"/>
                        </a:rPr>
                        <a:t>Application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extLst>
                  <a:ext uri="{0D108BD9-81ED-4DB2-BD59-A6C34878D82A}">
                    <a16:rowId xmlns:a16="http://schemas.microsoft.com/office/drawing/2014/main" val="10001"/>
                  </a:ext>
                </a:extLst>
              </a:tr>
              <a:tr h="370840">
                <a:tc>
                  <a:txBody>
                    <a:bodyPr/>
                    <a:lstStyle/>
                    <a:p>
                      <a:pPr algn="ctr"/>
                      <a:r>
                        <a:rPr lang="en-GB" sz="3200" b="1" i="0" dirty="0">
                          <a:latin typeface="Arial Black" charset="0"/>
                          <a:ea typeface="Arial Black" charset="0"/>
                          <a:cs typeface="Arial Black" charset="0"/>
                        </a:rPr>
                        <a:t>Presentation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0000"/>
                    </a:solidFill>
                  </a:tcPr>
                </a:tc>
                <a:tc vMerge="1">
                  <a:txBody>
                    <a:bodyPr/>
                    <a:lstStyle/>
                    <a:p>
                      <a:endParaRPr lang="en-GB" dirty="0"/>
                    </a:p>
                  </a:txBody>
                  <a:tcPr/>
                </a:tc>
                <a:extLst>
                  <a:ext uri="{0D108BD9-81ED-4DB2-BD59-A6C34878D82A}">
                    <a16:rowId xmlns:a16="http://schemas.microsoft.com/office/drawing/2014/main" val="10002"/>
                  </a:ext>
                </a:extLst>
              </a:tr>
              <a:tr h="370840">
                <a:tc>
                  <a:txBody>
                    <a:bodyPr/>
                    <a:lstStyle/>
                    <a:p>
                      <a:pPr algn="ctr"/>
                      <a:r>
                        <a:rPr lang="en-GB" sz="3200" b="1" i="0" dirty="0">
                          <a:latin typeface="Arial Black" charset="0"/>
                          <a:ea typeface="Arial Black" charset="0"/>
                          <a:cs typeface="Arial Black" charset="0"/>
                        </a:rPr>
                        <a:t>Session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vMerge="1">
                  <a:txBody>
                    <a:bodyPr/>
                    <a:lstStyle/>
                    <a:p>
                      <a:endParaRPr lang="en-GB" dirty="0"/>
                    </a:p>
                  </a:txBody>
                  <a:tcPr/>
                </a:tc>
                <a:extLst>
                  <a:ext uri="{0D108BD9-81ED-4DB2-BD59-A6C34878D82A}">
                    <a16:rowId xmlns:a16="http://schemas.microsoft.com/office/drawing/2014/main" val="10003"/>
                  </a:ext>
                </a:extLst>
              </a:tr>
              <a:tr h="370840">
                <a:tc>
                  <a:txBody>
                    <a:bodyPr/>
                    <a:lstStyle/>
                    <a:p>
                      <a:pPr algn="ctr"/>
                      <a:r>
                        <a:rPr lang="en-GB" sz="3200" b="1" i="0" dirty="0">
                          <a:latin typeface="Arial Black" charset="0"/>
                          <a:ea typeface="Arial Black" charset="0"/>
                          <a:cs typeface="Arial Black" charset="0"/>
                        </a:rPr>
                        <a:t>Transport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5FF"/>
                    </a:solidFill>
                  </a:tcPr>
                </a:tc>
                <a:tc>
                  <a:txBody>
                    <a:bodyPr/>
                    <a:lstStyle/>
                    <a:p>
                      <a:pPr algn="ctr"/>
                      <a:r>
                        <a:rPr lang="en-GB" sz="3200" b="1" i="0" dirty="0">
                          <a:latin typeface="Arial Black" charset="0"/>
                          <a:ea typeface="Arial Black" charset="0"/>
                          <a:cs typeface="Arial Black" charset="0"/>
                        </a:rPr>
                        <a:t>Transport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5FF"/>
                    </a:solidFill>
                  </a:tcPr>
                </a:tc>
                <a:extLst>
                  <a:ext uri="{0D108BD9-81ED-4DB2-BD59-A6C34878D82A}">
                    <a16:rowId xmlns:a16="http://schemas.microsoft.com/office/drawing/2014/main" val="10004"/>
                  </a:ext>
                </a:extLst>
              </a:tr>
              <a:tr h="370840">
                <a:tc>
                  <a:txBody>
                    <a:bodyPr/>
                    <a:lstStyle/>
                    <a:p>
                      <a:pPr algn="ctr"/>
                      <a:r>
                        <a:rPr lang="en-GB" sz="3200" b="1" i="0" dirty="0">
                          <a:latin typeface="Arial Black" charset="0"/>
                          <a:ea typeface="Arial Black" charset="0"/>
                          <a:cs typeface="Arial Black" charset="0"/>
                        </a:rPr>
                        <a:t>Network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a:r>
                        <a:rPr lang="en-GB" sz="3200" b="1" i="0" dirty="0">
                          <a:latin typeface="Arial Black" charset="0"/>
                          <a:ea typeface="Arial Black" charset="0"/>
                          <a:cs typeface="Arial Black" charset="0"/>
                        </a:rPr>
                        <a:t>Network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10005"/>
                  </a:ext>
                </a:extLst>
              </a:tr>
              <a:tr h="370840">
                <a:tc>
                  <a:txBody>
                    <a:bodyPr/>
                    <a:lstStyle/>
                    <a:p>
                      <a:pPr algn="ctr"/>
                      <a:r>
                        <a:rPr lang="en-GB" sz="3200" b="1" i="0" dirty="0">
                          <a:latin typeface="Arial Black" charset="0"/>
                          <a:ea typeface="Arial Black" charset="0"/>
                          <a:cs typeface="Arial Black" charset="0"/>
                        </a:rPr>
                        <a:t>Data Link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tc>
                  <a:txBody>
                    <a:bodyPr/>
                    <a:lstStyle/>
                    <a:p>
                      <a:pPr algn="ctr"/>
                      <a:r>
                        <a:rPr lang="en-GB" sz="3200" b="1" i="0" dirty="0">
                          <a:latin typeface="Arial Black" charset="0"/>
                          <a:ea typeface="Arial Black" charset="0"/>
                          <a:cs typeface="Arial Black" charset="0"/>
                        </a:rPr>
                        <a:t>Data Link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10006"/>
                  </a:ext>
                </a:extLst>
              </a:tr>
              <a:tr h="370840">
                <a:tc>
                  <a:txBody>
                    <a:bodyPr/>
                    <a:lstStyle/>
                    <a:p>
                      <a:pPr algn="ctr"/>
                      <a:r>
                        <a:rPr lang="en-GB" sz="3200" b="1" i="0" dirty="0">
                          <a:latin typeface="Arial Black" charset="0"/>
                          <a:ea typeface="Arial Black" charset="0"/>
                          <a:cs typeface="Arial Black" charset="0"/>
                        </a:rPr>
                        <a:t>Physical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GB" sz="3200" b="1" i="0" dirty="0">
                          <a:latin typeface="Arial Black" charset="0"/>
                          <a:ea typeface="Arial Black" charset="0"/>
                          <a:cs typeface="Arial Black" charset="0"/>
                        </a:rPr>
                        <a:t>Physical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4207219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But what are the layers for TCP/IP</a:t>
            </a:r>
          </a:p>
        </p:txBody>
      </p:sp>
      <p:sp>
        <p:nvSpPr>
          <p:cNvPr id="3" name="Content Placeholder 2"/>
          <p:cNvSpPr>
            <a:spLocks noGrp="1"/>
          </p:cNvSpPr>
          <p:nvPr>
            <p:ph idx="1"/>
          </p:nvPr>
        </p:nvSpPr>
        <p:spPr/>
        <p:txBody>
          <a:bodyPr>
            <a:normAutofit lnSpcReduction="10000"/>
          </a:bodyPr>
          <a:lstStyle/>
          <a:p>
            <a:r>
              <a:rPr lang="en-GB" dirty="0"/>
              <a:t>Okay you want to send data. You have to pass your data through TCP/IP layers. (that’s if you are using TCP/IP) </a:t>
            </a:r>
          </a:p>
          <a:p>
            <a:endParaRPr lang="en-GB" dirty="0"/>
          </a:p>
          <a:p>
            <a:r>
              <a:rPr lang="en-GB" dirty="0"/>
              <a:t>After each layer your packet goes though something happens to it. Maybe the destination IP address is added, maybe the network checks to make sure the connection is okay</a:t>
            </a:r>
            <a:r>
              <a:rPr lang="mr-IN" dirty="0"/>
              <a:t>…</a:t>
            </a:r>
            <a:r>
              <a:rPr lang="en-GB" dirty="0"/>
              <a:t>something happens </a:t>
            </a:r>
          </a:p>
          <a:p>
            <a:endParaRPr lang="en-GB" dirty="0"/>
          </a:p>
          <a:p>
            <a:r>
              <a:rPr lang="en-GB" dirty="0"/>
              <a:t>The layers are full duplex. It means they communicate with the layer above and below it </a:t>
            </a:r>
          </a:p>
          <a:p>
            <a:endParaRPr lang="en-GB" dirty="0"/>
          </a:p>
          <a:p>
            <a:r>
              <a:rPr lang="en-GB" dirty="0"/>
              <a:t>Apart from the physical layer, everything else is just software and most of it is hidden from the user, it just happens.</a:t>
            </a:r>
          </a:p>
          <a:p>
            <a:endParaRPr lang="en-GB" dirty="0"/>
          </a:p>
          <a:p>
            <a:r>
              <a:rPr lang="en-GB" dirty="0"/>
              <a:t>Okay, enough preamble, lets see the layers in detail</a:t>
            </a:r>
          </a:p>
        </p:txBody>
      </p:sp>
    </p:spTree>
    <p:extLst>
      <p:ext uri="{BB962C8B-B14F-4D97-AF65-F5344CB8AC3E}">
        <p14:creationId xmlns:p14="http://schemas.microsoft.com/office/powerpoint/2010/main" val="3869699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Application</a:t>
            </a:r>
          </a:p>
        </p:txBody>
      </p:sp>
      <p:sp>
        <p:nvSpPr>
          <p:cNvPr id="3" name="Content Placeholder 2"/>
          <p:cNvSpPr>
            <a:spLocks noGrp="1"/>
          </p:cNvSpPr>
          <p:nvPr>
            <p:ph idx="1"/>
          </p:nvPr>
        </p:nvSpPr>
        <p:spPr/>
        <p:txBody>
          <a:bodyPr/>
          <a:lstStyle/>
          <a:p>
            <a:r>
              <a:rPr lang="en-GB" dirty="0"/>
              <a:t>Only layer that interacts with the user </a:t>
            </a:r>
          </a:p>
          <a:p>
            <a:r>
              <a:rPr lang="en-GB" dirty="0"/>
              <a:t>Handles error handling and recovery </a:t>
            </a:r>
          </a:p>
          <a:p>
            <a:r>
              <a:rPr lang="en-GB" dirty="0"/>
              <a:t>Defines what protocol to use (HTTP, SMTP, TCP, POP3, DNS, FTP</a:t>
            </a:r>
            <a:r>
              <a:rPr lang="mr-IN" dirty="0"/>
              <a:t>…</a:t>
            </a:r>
            <a:r>
              <a:rPr lang="en-GB" dirty="0"/>
              <a:t>) </a:t>
            </a:r>
          </a:p>
          <a:p>
            <a:r>
              <a:rPr lang="en-GB" dirty="0"/>
              <a:t>Defines the protocol by picking a port </a:t>
            </a:r>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28882795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3232</Words>
  <Application>Microsoft Macintosh PowerPoint</Application>
  <PresentationFormat>Widescreen</PresentationFormat>
  <Paragraphs>477</Paragraphs>
  <Slides>42</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Arial Black</vt:lpstr>
      <vt:lpstr>Calibri</vt:lpstr>
      <vt:lpstr>Calibri Light</vt:lpstr>
      <vt:lpstr>Office Theme</vt:lpstr>
      <vt:lpstr>14.1 Protocols </vt:lpstr>
      <vt:lpstr>Today</vt:lpstr>
      <vt:lpstr>Notes</vt:lpstr>
      <vt:lpstr>Protocols</vt:lpstr>
      <vt:lpstr>English</vt:lpstr>
      <vt:lpstr>Protocols and Models</vt:lpstr>
      <vt:lpstr>OSI vs TCP/IP</vt:lpstr>
      <vt:lpstr>But what are the layers for TCP/IP</vt:lpstr>
      <vt:lpstr>Application</vt:lpstr>
      <vt:lpstr>Extra Info: Ports</vt:lpstr>
      <vt:lpstr>Common TCP ports</vt:lpstr>
      <vt:lpstr>Transport</vt:lpstr>
      <vt:lpstr>Network</vt:lpstr>
      <vt:lpstr>Data Link</vt:lpstr>
      <vt:lpstr>Data Link </vt:lpstr>
      <vt:lpstr>Physical </vt:lpstr>
      <vt:lpstr>Quick Guide</vt:lpstr>
      <vt:lpstr>Routers</vt:lpstr>
      <vt:lpstr>PowerPoint Presentation</vt:lpstr>
      <vt:lpstr>The router</vt:lpstr>
      <vt:lpstr>What protocols </vt:lpstr>
      <vt:lpstr>HTTP</vt:lpstr>
      <vt:lpstr>&lt;Method&gt; &lt;URL&gt; &lt;Version&gt; CRLF</vt:lpstr>
      <vt:lpstr>CRLF</vt:lpstr>
      <vt:lpstr>HTTP</vt:lpstr>
      <vt:lpstr>Email Protocol</vt:lpstr>
      <vt:lpstr>SMTP</vt:lpstr>
      <vt:lpstr>POP3 </vt:lpstr>
      <vt:lpstr>IMAP</vt:lpstr>
      <vt:lpstr>FTP</vt:lpstr>
      <vt:lpstr>Active FTP</vt:lpstr>
      <vt:lpstr>Passive FTP</vt:lpstr>
      <vt:lpstr>Ethernet Protocol </vt:lpstr>
      <vt:lpstr>Ethernet Frame</vt:lpstr>
      <vt:lpstr>Frames</vt:lpstr>
      <vt:lpstr>Where was it used</vt:lpstr>
      <vt:lpstr>Collisions</vt:lpstr>
      <vt:lpstr>CSMA /CA</vt:lpstr>
      <vt:lpstr>Do we need it?</vt:lpstr>
      <vt:lpstr>Peer-to-Peer P2P</vt:lpstr>
      <vt:lpstr>P2P</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14.1 Protocols </dc:title>
  <dc:creator>amar anwar</dc:creator>
  <cp:lastModifiedBy>amar anwar</cp:lastModifiedBy>
  <cp:revision>2</cp:revision>
  <dcterms:created xsi:type="dcterms:W3CDTF">2020-07-21T02:38:16Z</dcterms:created>
  <dcterms:modified xsi:type="dcterms:W3CDTF">2020-07-21T02:51:34Z</dcterms:modified>
</cp:coreProperties>
</file>

<file path=docProps/thumbnail.jpeg>
</file>